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7" r:id="rId1"/>
  </p:sldMasterIdLst>
  <p:notesMasterIdLst>
    <p:notesMasterId r:id="rId30"/>
  </p:notesMasterIdLst>
  <p:sldIdLst>
    <p:sldId id="2681" r:id="rId2"/>
    <p:sldId id="2674" r:id="rId3"/>
    <p:sldId id="2687" r:id="rId4"/>
    <p:sldId id="2676" r:id="rId5"/>
    <p:sldId id="2682" r:id="rId6"/>
    <p:sldId id="2688" r:id="rId7"/>
    <p:sldId id="2684" r:id="rId8"/>
    <p:sldId id="2685" r:id="rId9"/>
    <p:sldId id="2686" r:id="rId10"/>
    <p:sldId id="2689" r:id="rId11"/>
    <p:sldId id="2690" r:id="rId12"/>
    <p:sldId id="2691" r:id="rId13"/>
    <p:sldId id="2697" r:id="rId14"/>
    <p:sldId id="2692" r:id="rId15"/>
    <p:sldId id="2698" r:id="rId16"/>
    <p:sldId id="2693" r:id="rId17"/>
    <p:sldId id="2699" r:id="rId18"/>
    <p:sldId id="2694" r:id="rId19"/>
    <p:sldId id="2677" r:id="rId20"/>
    <p:sldId id="2700" r:id="rId21"/>
    <p:sldId id="2701" r:id="rId22"/>
    <p:sldId id="2702" r:id="rId23"/>
    <p:sldId id="2703" r:id="rId24"/>
    <p:sldId id="2704" r:id="rId25"/>
    <p:sldId id="2705" r:id="rId26"/>
    <p:sldId id="2678" r:id="rId27"/>
    <p:sldId id="2679" r:id="rId28"/>
    <p:sldId id="2706" r:id="rId29"/>
  </p:sldIdLst>
  <p:sldSz cx="9906000" cy="6858000" type="A4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6AA3B4D4-5FD0-490F-9ED6-48383BF674B6}">
          <p14:sldIdLst>
            <p14:sldId id="2681"/>
            <p14:sldId id="2674"/>
            <p14:sldId id="2687"/>
            <p14:sldId id="2676"/>
            <p14:sldId id="2682"/>
            <p14:sldId id="2688"/>
            <p14:sldId id="2684"/>
            <p14:sldId id="2685"/>
            <p14:sldId id="2686"/>
            <p14:sldId id="2689"/>
            <p14:sldId id="2690"/>
            <p14:sldId id="2691"/>
            <p14:sldId id="2697"/>
            <p14:sldId id="2692"/>
            <p14:sldId id="2698"/>
            <p14:sldId id="2693"/>
            <p14:sldId id="2699"/>
            <p14:sldId id="2694"/>
            <p14:sldId id="2677"/>
            <p14:sldId id="2700"/>
            <p14:sldId id="2701"/>
            <p14:sldId id="2702"/>
            <p14:sldId id="2703"/>
            <p14:sldId id="2704"/>
            <p14:sldId id="2705"/>
            <p14:sldId id="2678"/>
            <p14:sldId id="2679"/>
            <p14:sldId id="2706"/>
          </p14:sldIdLst>
        </p14:section>
        <p14:section name="제목 없는 구역" id="{66554BE4-2BB1-4FF8-A0F2-0552D8ED84DF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  <p15:guide id="3" orient="horz" pos="3626">
          <p15:clr>
            <a:srgbClr val="A4A3A4"/>
          </p15:clr>
        </p15:guide>
        <p15:guide id="4" pos="588">
          <p15:clr>
            <a:srgbClr val="A4A3A4"/>
          </p15:clr>
        </p15:guide>
        <p15:guide id="5" pos="5653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07BC8"/>
    <a:srgbClr val="2A4677"/>
    <a:srgbClr val="7F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951" autoAdjust="0"/>
    <p:restoredTop sz="99273" autoAdjust="0"/>
  </p:normalViewPr>
  <p:slideViewPr>
    <p:cSldViewPr snapToGrid="0">
      <p:cViewPr>
        <p:scale>
          <a:sx n="70" d="100"/>
          <a:sy n="70" d="100"/>
        </p:scale>
        <p:origin x="808" y="-80"/>
      </p:cViewPr>
      <p:guideLst>
        <p:guide orient="horz" pos="2160"/>
        <p:guide pos="3120"/>
        <p:guide orient="horz" pos="3626"/>
        <p:guide pos="588"/>
        <p:guide pos="5653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4" d="100"/>
          <a:sy n="84" d="100"/>
        </p:scale>
        <p:origin x="2976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fld id="{8FF16D46-DCD5-4C4E-9613-0E5FADAF9469}" type="datetimeFigureOut">
              <a:rPr lang="ko-KR" altLang="en-US" smtClean="0"/>
              <a:pPr/>
              <a:t>2021-08-30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fld id="{E3B61903-0E8D-4105-A569-4FA2AA58CCE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232119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나눔고딕" panose="020D0604000000000000" pitchFamily="50" charset="-127"/>
        <a:ea typeface="나눔고딕" panose="020D0604000000000000" pitchFamily="50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나눔고딕" panose="020D0604000000000000" pitchFamily="50" charset="-127"/>
        <a:ea typeface="나눔고딕" panose="020D0604000000000000" pitchFamily="50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나눔고딕" panose="020D0604000000000000" pitchFamily="50" charset="-127"/>
        <a:ea typeface="나눔고딕" panose="020D0604000000000000" pitchFamily="50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나눔고딕" panose="020D0604000000000000" pitchFamily="50" charset="-127"/>
        <a:ea typeface="나눔고딕" panose="020D0604000000000000" pitchFamily="50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나눔고딕" panose="020D0604000000000000" pitchFamily="50" charset="-127"/>
        <a:ea typeface="나눔고딕" panose="020D0604000000000000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01_혁신포스코1.0_표지.jpg">
            <a:extLst>
              <a:ext uri="{FF2B5EF4-FFF2-40B4-BE49-F238E27FC236}">
                <a16:creationId xmlns:a16="http://schemas.microsoft.com/office/drawing/2014/main" id="{210357AF-DD2B-482C-A301-23094593A28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900" y="1"/>
            <a:ext cx="9907200" cy="6873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0" name="그룹 21">
            <a:extLst>
              <a:ext uri="{FF2B5EF4-FFF2-40B4-BE49-F238E27FC236}">
                <a16:creationId xmlns:a16="http://schemas.microsoft.com/office/drawing/2014/main" id="{EB35C209-A8AD-4924-B270-658BB4235591}"/>
              </a:ext>
            </a:extLst>
          </p:cNvPr>
          <p:cNvGrpSpPr/>
          <p:nvPr/>
        </p:nvGrpSpPr>
        <p:grpSpPr>
          <a:xfrm>
            <a:off x="1028564" y="2538816"/>
            <a:ext cx="7848872" cy="2029954"/>
            <a:chOff x="3491880" y="4279366"/>
            <a:chExt cx="7848872" cy="2029954"/>
          </a:xfrm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grpSpPr>
        <p:grpSp>
          <p:nvGrpSpPr>
            <p:cNvPr id="22" name="그룹 20">
              <a:extLst>
                <a:ext uri="{FF2B5EF4-FFF2-40B4-BE49-F238E27FC236}">
                  <a16:creationId xmlns:a16="http://schemas.microsoft.com/office/drawing/2014/main" id="{C10E3A89-FC33-44CE-BFAF-D9442B86736C}"/>
                </a:ext>
              </a:extLst>
            </p:cNvPr>
            <p:cNvGrpSpPr/>
            <p:nvPr/>
          </p:nvGrpSpPr>
          <p:grpSpPr>
            <a:xfrm>
              <a:off x="3491880" y="4279366"/>
              <a:ext cx="7848872" cy="2029954"/>
              <a:chOff x="3491880" y="4279366"/>
              <a:chExt cx="7848872" cy="2029954"/>
            </a:xfrm>
          </p:grpSpPr>
          <p:grpSp>
            <p:nvGrpSpPr>
              <p:cNvPr id="24" name="그룹 9">
                <a:extLst>
                  <a:ext uri="{FF2B5EF4-FFF2-40B4-BE49-F238E27FC236}">
                    <a16:creationId xmlns:a16="http://schemas.microsoft.com/office/drawing/2014/main" id="{445E35BC-E8AA-4E23-AAD6-2403B7DD30A5}"/>
                  </a:ext>
                </a:extLst>
              </p:cNvPr>
              <p:cNvGrpSpPr/>
              <p:nvPr/>
            </p:nvGrpSpPr>
            <p:grpSpPr>
              <a:xfrm>
                <a:off x="3491880" y="4279366"/>
                <a:ext cx="7848872" cy="2029954"/>
                <a:chOff x="1619672" y="4283074"/>
                <a:chExt cx="7848872" cy="2029954"/>
              </a:xfrm>
            </p:grpSpPr>
            <p:grpSp>
              <p:nvGrpSpPr>
                <p:cNvPr id="27" name="그룹 13">
                  <a:extLst>
                    <a:ext uri="{FF2B5EF4-FFF2-40B4-BE49-F238E27FC236}">
                      <a16:creationId xmlns:a16="http://schemas.microsoft.com/office/drawing/2014/main" id="{6227B168-CC03-4D79-BC7A-8BA0A7D3B9FE}"/>
                    </a:ext>
                  </a:extLst>
                </p:cNvPr>
                <p:cNvGrpSpPr/>
                <p:nvPr/>
              </p:nvGrpSpPr>
              <p:grpSpPr>
                <a:xfrm>
                  <a:off x="1619672" y="4283074"/>
                  <a:ext cx="2556000" cy="359839"/>
                  <a:chOff x="1619672" y="4339016"/>
                  <a:chExt cx="2556000" cy="359839"/>
                </a:xfrm>
              </p:grpSpPr>
              <p:sp>
                <p:nvSpPr>
                  <p:cNvPr id="29" name="직사각형 4">
                    <a:extLst>
                      <a:ext uri="{FF2B5EF4-FFF2-40B4-BE49-F238E27FC236}">
                        <a16:creationId xmlns:a16="http://schemas.microsoft.com/office/drawing/2014/main" id="{1D127514-F343-4D90-91AB-9EC986A151DF}"/>
                      </a:ext>
                    </a:extLst>
                  </p:cNvPr>
                  <p:cNvSpPr/>
                  <p:nvPr/>
                </p:nvSpPr>
                <p:spPr>
                  <a:xfrm>
                    <a:off x="1619672" y="4339016"/>
                    <a:ext cx="1476000" cy="324000"/>
                  </a:xfrm>
                  <a:prstGeom prst="rect">
                    <a:avLst/>
                  </a:prstGeom>
                  <a:solidFill>
                    <a:srgbClr val="0070C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eaLnBrk="0" fontAlgn="base" latinLnBrk="0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ko-KR" altLang="en-US" sz="1400" dirty="0">
                      <a:solidFill>
                        <a:prstClr val="white"/>
                      </a:solidFill>
                      <a:latin typeface="나눔고딕" pitchFamily="50" charset="-127"/>
                      <a:ea typeface="나눔고딕" panose="020D0604000000000000" pitchFamily="50" charset="-127"/>
                    </a:endParaRPr>
                  </a:p>
                </p:txBody>
              </p:sp>
              <p:sp>
                <p:nvSpPr>
                  <p:cNvPr id="30" name="직각 삼각형 29">
                    <a:extLst>
                      <a:ext uri="{FF2B5EF4-FFF2-40B4-BE49-F238E27FC236}">
                        <a16:creationId xmlns:a16="http://schemas.microsoft.com/office/drawing/2014/main" id="{C6E0B1E3-FCAB-45A3-85C3-72AB6EF01E13}"/>
                      </a:ext>
                    </a:extLst>
                  </p:cNvPr>
                  <p:cNvSpPr/>
                  <p:nvPr/>
                </p:nvSpPr>
                <p:spPr>
                  <a:xfrm>
                    <a:off x="3090896" y="4339016"/>
                    <a:ext cx="324000" cy="324000"/>
                  </a:xfrm>
                  <a:prstGeom prst="rtTriangle">
                    <a:avLst/>
                  </a:prstGeom>
                  <a:solidFill>
                    <a:srgbClr val="0070C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eaLnBrk="0" fontAlgn="base" latinLnBrk="0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ko-KR" altLang="en-US" sz="1600" dirty="0">
                      <a:solidFill>
                        <a:prstClr val="white"/>
                      </a:solidFill>
                      <a:latin typeface="나눔고딕" pitchFamily="50" charset="-127"/>
                      <a:ea typeface="나눔고딕" panose="020D0604000000000000" pitchFamily="50" charset="-127"/>
                    </a:endParaRPr>
                  </a:p>
                </p:txBody>
              </p:sp>
              <p:sp>
                <p:nvSpPr>
                  <p:cNvPr id="31" name="직사각형 30">
                    <a:extLst>
                      <a:ext uri="{FF2B5EF4-FFF2-40B4-BE49-F238E27FC236}">
                        <a16:creationId xmlns:a16="http://schemas.microsoft.com/office/drawing/2014/main" id="{EED0CD79-1EB0-40A8-99D8-25C12F1E6F90}"/>
                      </a:ext>
                    </a:extLst>
                  </p:cNvPr>
                  <p:cNvSpPr/>
                  <p:nvPr/>
                </p:nvSpPr>
                <p:spPr>
                  <a:xfrm>
                    <a:off x="1619672" y="4653136"/>
                    <a:ext cx="2556000" cy="45719"/>
                  </a:xfrm>
                  <a:prstGeom prst="rect">
                    <a:avLst/>
                  </a:prstGeom>
                  <a:solidFill>
                    <a:srgbClr val="0070C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eaLnBrk="0" fontAlgn="base" latinLnBrk="0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ko-KR" altLang="en-US" sz="1600" dirty="0">
                      <a:solidFill>
                        <a:prstClr val="white"/>
                      </a:solidFill>
                      <a:latin typeface="나눔고딕" pitchFamily="50" charset="-127"/>
                      <a:ea typeface="나눔고딕" panose="020D0604000000000000" pitchFamily="50" charset="-127"/>
                    </a:endParaRPr>
                  </a:p>
                </p:txBody>
              </p:sp>
            </p:grpSp>
            <p:sp>
              <p:nvSpPr>
                <p:cNvPr id="28" name="직사각형 27">
                  <a:extLst>
                    <a:ext uri="{FF2B5EF4-FFF2-40B4-BE49-F238E27FC236}">
                      <a16:creationId xmlns:a16="http://schemas.microsoft.com/office/drawing/2014/main" id="{028C7DBC-14F2-46B2-B69B-56BA2C6C7ED6}"/>
                    </a:ext>
                  </a:extLst>
                </p:cNvPr>
                <p:cNvSpPr/>
                <p:nvPr/>
              </p:nvSpPr>
              <p:spPr>
                <a:xfrm>
                  <a:off x="1619672" y="4640778"/>
                  <a:ext cx="7848872" cy="1672250"/>
                </a:xfrm>
                <a:prstGeom prst="rect">
                  <a:avLst/>
                </a:prstGeom>
                <a:gradFill flip="none" rotWithShape="1">
                  <a:gsLst>
                    <a:gs pos="0">
                      <a:schemeClr val="bg1"/>
                    </a:gs>
                    <a:gs pos="5000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27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eaLnBrk="0" fontAlgn="base" latinLnBrk="0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ko-KR" altLang="en-US" sz="1600" dirty="0">
                    <a:solidFill>
                      <a:prstClr val="white"/>
                    </a:solidFill>
                    <a:latin typeface="나눔고딕" pitchFamily="50" charset="-127"/>
                    <a:ea typeface="나눔고딕" panose="020D0604000000000000" pitchFamily="50" charset="-127"/>
                  </a:endParaRPr>
                </a:p>
              </p:txBody>
            </p:sp>
          </p:grpSp>
          <p:pic>
            <p:nvPicPr>
              <p:cNvPr id="26" name="Picture 7" descr="C:\로컬 디스크\PPT\이미지\2012_이미지_1\필기도구\18_anwansoon.png">
                <a:extLst>
                  <a:ext uri="{FF2B5EF4-FFF2-40B4-BE49-F238E27FC236}">
                    <a16:creationId xmlns:a16="http://schemas.microsoft.com/office/drawing/2014/main" id="{04FC6274-3290-4A35-8523-08A51D6DFEB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3735192" y="5013176"/>
                <a:ext cx="998240" cy="998240"/>
              </a:xfrm>
              <a:prstGeom prst="rect">
                <a:avLst/>
              </a:prstGeom>
              <a:noFill/>
            </p:spPr>
          </p:pic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532362A-77F8-40EA-B0FF-E4F138C058D7}"/>
                </a:ext>
              </a:extLst>
            </p:cNvPr>
            <p:cNvSpPr txBox="1"/>
            <p:nvPr/>
          </p:nvSpPr>
          <p:spPr>
            <a:xfrm>
              <a:off x="5032079" y="4677851"/>
              <a:ext cx="18473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lang="ko-KR" altLang="en-US" sz="1400" b="1" spc="-50" dirty="0">
                <a:solidFill>
                  <a:srgbClr val="0070C0"/>
                </a:solidFill>
                <a:latin typeface="나눔고딕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588739"/>
            <a:ext cx="8420100" cy="795167"/>
          </a:xfrm>
        </p:spPr>
        <p:txBody>
          <a:bodyPr anchor="t">
            <a:noAutofit/>
          </a:bodyPr>
          <a:lstStyle>
            <a:lvl1pPr marL="0" algn="ctr" defTabSz="914400" rtl="0" eaLnBrk="1" fontAlgn="base" latinLnBrk="1" hangingPunct="1">
              <a:spcBef>
                <a:spcPct val="50000"/>
              </a:spcBef>
              <a:spcAft>
                <a:spcPct val="0"/>
              </a:spcAft>
              <a:defRPr kumimoji="1" lang="en-US" sz="4800" b="1" kern="1200" dirty="0">
                <a:solidFill>
                  <a:srgbClr val="2A4677"/>
                </a:solidFill>
                <a:effectLst>
                  <a:glow rad="101600">
                    <a:prstClr val="white">
                      <a:alpha val="60000"/>
                    </a:prstClr>
                  </a:glow>
                </a:effectLst>
                <a:latin typeface="나눔고딕"/>
                <a:ea typeface="나눔고딕"/>
                <a:cs typeface="+mn-cs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68763" y="3088460"/>
            <a:ext cx="5960441" cy="1382835"/>
          </a:xfrm>
        </p:spPr>
        <p:txBody>
          <a:bodyPr>
            <a:noAutofit/>
          </a:bodyPr>
          <a:lstStyle>
            <a:lvl1pPr marL="0" indent="0" algn="l">
              <a:buNone/>
              <a:defRPr sz="1800" b="1">
                <a:solidFill>
                  <a:srgbClr val="2A4677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  <a:endParaRPr 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97B607C-4F8C-40E9-94D7-665568D6BE3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71830" y="2555665"/>
            <a:ext cx="1724025" cy="436562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 i="1">
                <a:solidFill>
                  <a:schemeClr val="bg1"/>
                </a:solidFill>
              </a:defRPr>
            </a:lvl1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7910782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B01D11F-CC9C-4967-8F67-2EC9C0271D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841A52FE-FDAA-4123-B6E6-D0A0060646F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45600" y="835200"/>
            <a:ext cx="8543925" cy="2639024"/>
          </a:xfrm>
        </p:spPr>
        <p:txBody>
          <a:bodyPr>
            <a:noAutofit/>
          </a:bodyPr>
          <a:lstStyle>
            <a:lvl1pPr marL="93663" indent="-93663" algn="just" defTabSz="361950" rtl="0" eaLnBrk="0" fontAlgn="base" latinLnBrk="1" hangingPunct="0">
              <a:spcBef>
                <a:spcPts val="300"/>
              </a:spcBef>
              <a:spcAft>
                <a:spcPct val="0"/>
              </a:spcAft>
              <a:buClr>
                <a:srgbClr val="0070C0"/>
              </a:buClr>
              <a:buFont typeface="Wingdings" pitchFamily="2" charset="2"/>
              <a:buChar char="§"/>
              <a:defRPr kumimoji="1" lang="ko-KR" altLang="en-US" sz="1600" b="1" kern="0" dirty="0" smtClean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266700" indent="-85725" defTabSz="361950">
              <a:buFont typeface="Arial" panose="020B0604020202020204" pitchFamily="34" charset="0"/>
              <a:buChar char="•"/>
              <a:defRPr kumimoji="1" lang="ko-KR" altLang="en-US" sz="1400" kern="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2pPr>
            <a:lvl3pPr marL="361950" indent="-95250" defTabSz="361950">
              <a:buFont typeface="나눔고딕" panose="020D0604000000000000" pitchFamily="50" charset="-127"/>
              <a:buChar char="-"/>
              <a:defRPr kumimoji="1" lang="ko-KR" altLang="en-US" sz="1400" kern="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3pPr>
            <a:lvl4pPr marL="449263" indent="-87313" defTabSz="361950">
              <a:buFont typeface="맑은 고딕" panose="020B0503020000020004" pitchFamily="50" charset="-127"/>
              <a:buChar char="∙"/>
              <a:defRPr sz="1200">
                <a:latin typeface="나눔고딕" panose="020D0604000000000000" pitchFamily="50" charset="-127"/>
                <a:ea typeface="나눔고딕" panose="020D0604000000000000" pitchFamily="50" charset="-127"/>
              </a:defRPr>
            </a:lvl4pPr>
            <a:lvl5pPr marL="630238" indent="-95250" defTabSz="361950">
              <a:defRPr sz="1100">
                <a:latin typeface="나눔고딕" panose="020D0604000000000000" pitchFamily="50" charset="-127"/>
                <a:ea typeface="나눔고딕" panose="020D0604000000000000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9" name="텍스트 개체 틀 5">
            <a:extLst>
              <a:ext uri="{FF2B5EF4-FFF2-40B4-BE49-F238E27FC236}">
                <a16:creationId xmlns:a16="http://schemas.microsoft.com/office/drawing/2014/main" id="{33AE2067-38A7-47E2-AC9E-F75D333CF85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600" y="3532187"/>
            <a:ext cx="8543925" cy="2639024"/>
          </a:xfrm>
        </p:spPr>
        <p:txBody>
          <a:bodyPr>
            <a:noAutofit/>
          </a:bodyPr>
          <a:lstStyle>
            <a:lvl1pPr marL="93663" indent="-93663" algn="just" defTabSz="361950" rtl="0" eaLnBrk="0" fontAlgn="base" latinLnBrk="1" hangingPunct="0">
              <a:spcBef>
                <a:spcPts val="300"/>
              </a:spcBef>
              <a:spcAft>
                <a:spcPct val="0"/>
              </a:spcAft>
              <a:buClr>
                <a:srgbClr val="0070C0"/>
              </a:buClr>
              <a:buFont typeface="Wingdings" pitchFamily="2" charset="2"/>
              <a:buChar char="§"/>
              <a:defRPr kumimoji="1" lang="ko-KR" altLang="en-US" sz="1600" b="1" kern="0" dirty="0" smtClean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266700" indent="-85725" defTabSz="361950">
              <a:defRPr kumimoji="1" lang="ko-KR" altLang="en-US" sz="1400" kern="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2pPr>
            <a:lvl3pPr marL="361950" indent="-95250" defTabSz="361950">
              <a:buFont typeface="나눔고딕" panose="020D0604000000000000" pitchFamily="50" charset="-127"/>
              <a:buChar char="-"/>
              <a:defRPr kumimoji="1" lang="ko-KR" altLang="en-US" sz="1200" kern="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3pPr>
            <a:lvl4pPr marL="449263" indent="-87313" defTabSz="361950">
              <a:buFont typeface="맑은 고딕" panose="020B0503020000020004" pitchFamily="50" charset="-127"/>
              <a:buChar char="∙"/>
              <a:defRPr sz="1200">
                <a:latin typeface="나눔고딕" panose="020D0604000000000000" pitchFamily="50" charset="-127"/>
                <a:ea typeface="나눔고딕" panose="020D0604000000000000" pitchFamily="50" charset="-127"/>
              </a:defRPr>
            </a:lvl4pPr>
            <a:lvl5pPr marL="630238" indent="-95250" defTabSz="361950">
              <a:defRPr sz="1100">
                <a:latin typeface="나눔고딕" panose="020D0604000000000000" pitchFamily="50" charset="-127"/>
                <a:ea typeface="나눔고딕" panose="020D0604000000000000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2" name="텍스트 개체 틀 5">
            <a:extLst>
              <a:ext uri="{FF2B5EF4-FFF2-40B4-BE49-F238E27FC236}">
                <a16:creationId xmlns:a16="http://schemas.microsoft.com/office/drawing/2014/main" id="{24701664-4A17-4AAD-9D8C-826C77218DC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701396" y="3532187"/>
            <a:ext cx="4340529" cy="2791424"/>
          </a:xfrm>
        </p:spPr>
        <p:txBody>
          <a:bodyPr>
            <a:noAutofit/>
          </a:bodyPr>
          <a:lstStyle>
            <a:lvl1pPr marL="93663" indent="-93663" algn="just" defTabSz="361950" rtl="0" eaLnBrk="0" fontAlgn="base" latinLnBrk="1" hangingPunct="0">
              <a:spcBef>
                <a:spcPts val="30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 kumimoji="1" lang="ko-KR" altLang="en-US" sz="1200" b="1" kern="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180975" indent="-95250" defTabSz="361950">
              <a:buFont typeface="나눔고딕" panose="020D0604000000000000" pitchFamily="50" charset="-127"/>
              <a:buChar char="-"/>
              <a:defRPr kumimoji="1" lang="ko-KR" altLang="en-US" sz="1200" kern="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2pPr>
            <a:lvl3pPr marL="266700" indent="-85725" defTabSz="361950">
              <a:buFont typeface="나눔고딕" panose="020D0604000000000000" pitchFamily="50" charset="-127"/>
              <a:buChar char="-"/>
              <a:defRPr kumimoji="1" lang="ko-KR" altLang="en-US" sz="1200" kern="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3pPr>
            <a:lvl4pPr marL="449263" indent="-87313">
              <a:buFont typeface="맑은 고딕" panose="020B0503020000020004" pitchFamily="50" charset="-127"/>
              <a:buChar char="∙"/>
              <a:defRPr sz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4pPr>
            <a:lvl5pPr marL="630238" indent="-95250">
              <a:defRPr sz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</p:txBody>
      </p:sp>
    </p:spTree>
    <p:extLst>
      <p:ext uri="{BB962C8B-B14F-4D97-AF65-F5344CB8AC3E}">
        <p14:creationId xmlns:p14="http://schemas.microsoft.com/office/powerpoint/2010/main" val="14444460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B01D11F-CC9C-4967-8F67-2EC9C0271D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841A52FE-FDAA-4123-B6E6-D0A0060646F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45600" y="835200"/>
            <a:ext cx="9074445" cy="5483560"/>
          </a:xfrm>
        </p:spPr>
        <p:txBody>
          <a:bodyPr>
            <a:noAutofit/>
          </a:bodyPr>
          <a:lstStyle>
            <a:lvl1pPr marL="93663" indent="-93663" algn="just" defTabSz="361950" rtl="0" eaLnBrk="0" fontAlgn="base" latinLnBrk="1" hangingPunct="0">
              <a:spcBef>
                <a:spcPts val="300"/>
              </a:spcBef>
              <a:spcAft>
                <a:spcPct val="0"/>
              </a:spcAft>
              <a:buClr>
                <a:srgbClr val="0070C0"/>
              </a:buClr>
              <a:buFont typeface="Wingdings" pitchFamily="2" charset="2"/>
              <a:buChar char="§"/>
              <a:defRPr kumimoji="1" lang="ko-KR" altLang="en-US" sz="1600" b="1" kern="0" dirty="0" smtClean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266700" indent="-85725" defTabSz="361950">
              <a:buFont typeface="Arial" panose="020B0604020202020204" pitchFamily="34" charset="0"/>
              <a:buChar char="•"/>
              <a:defRPr kumimoji="1" lang="ko-KR" altLang="en-US" sz="1400" kern="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2pPr>
            <a:lvl3pPr marL="361950" indent="-95250" defTabSz="361950">
              <a:buFont typeface="나눔고딕" panose="020D0604000000000000" pitchFamily="50" charset="-127"/>
              <a:buChar char="-"/>
              <a:defRPr kumimoji="1" lang="ko-KR" altLang="en-US" sz="1400" kern="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3pPr>
            <a:lvl4pPr marL="449263" indent="-87313" defTabSz="361950">
              <a:buFont typeface="맑은 고딕" panose="020B0503020000020004" pitchFamily="50" charset="-127"/>
              <a:buChar char="∙"/>
              <a:defRPr sz="1200">
                <a:latin typeface="나눔고딕" panose="020D0604000000000000" pitchFamily="50" charset="-127"/>
                <a:ea typeface="나눔고딕" panose="020D0604000000000000" pitchFamily="50" charset="-127"/>
              </a:defRPr>
            </a:lvl4pPr>
            <a:lvl5pPr marL="630238" indent="-95250" defTabSz="361950">
              <a:defRPr sz="1100">
                <a:latin typeface="나눔고딕" panose="020D0604000000000000" pitchFamily="50" charset="-127"/>
                <a:ea typeface="나눔고딕" panose="020D0604000000000000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41389318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1F73CB3-9640-42DD-BDEE-E5F24A975E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09401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A2"/>
          <p:cNvPicPr>
            <a:picLocks noChangeAspect="1" noChangeArrowheads="1"/>
          </p:cNvPicPr>
          <p:nvPr userDrawn="1"/>
        </p:nvPicPr>
        <p:blipFill>
          <a:blip r:embed="rId2" cstate="print"/>
          <a:srcRect t="9868"/>
          <a:stretch>
            <a:fillRect/>
          </a:stretch>
        </p:blipFill>
        <p:spPr bwMode="auto">
          <a:xfrm>
            <a:off x="-15335" y="0"/>
            <a:ext cx="9921336" cy="6858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7932077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4" descr="03_혁신포스코1.0_속지.jpg">
            <a:extLst>
              <a:ext uri="{FF2B5EF4-FFF2-40B4-BE49-F238E27FC236}">
                <a16:creationId xmlns:a16="http://schemas.microsoft.com/office/drawing/2014/main" id="{17532282-864E-4777-BDF6-29E92E03023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906000" cy="6858000"/>
          </a:xfrm>
          <a:prstGeom prst="snip1Rect">
            <a:avLst>
              <a:gd name="adj" fmla="val 32745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3CE0561-4093-49BA-B80B-B7C9E5C438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8" y="365125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1BE1114-102B-4212-A0CC-729677C3DB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2762C77-EE1F-4A4E-856D-71ADC14BF6B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1038" y="6356350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fld id="{140ECE96-816D-4274-88E0-F0B9F980EB5A}" type="datetimeFigureOut">
              <a:rPr lang="ko-KR" altLang="en-US" smtClean="0"/>
              <a:pPr/>
              <a:t>2021-08-30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38270C9-0893-4363-B269-2FC6F3683B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81363" y="6356350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0697EC5-0CB5-451C-BEC3-3B345AE15A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96113" y="6356350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fld id="{1F682ACF-674E-4A46-9886-B5EF34583331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6606099-86F1-4A31-8649-C63B66C8D0B0}"/>
              </a:ext>
            </a:extLst>
          </p:cNvPr>
          <p:cNvCxnSpPr/>
          <p:nvPr/>
        </p:nvCxnSpPr>
        <p:spPr>
          <a:xfrm>
            <a:off x="144466" y="620720"/>
            <a:ext cx="9539287" cy="1587"/>
          </a:xfrm>
          <a:prstGeom prst="line">
            <a:avLst/>
          </a:prstGeom>
          <a:ln w="25400">
            <a:solidFill>
              <a:srgbClr val="188DD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30">
            <a:extLst>
              <a:ext uri="{FF2B5EF4-FFF2-40B4-BE49-F238E27FC236}">
                <a16:creationId xmlns:a16="http://schemas.microsoft.com/office/drawing/2014/main" id="{C98CFA6A-AA94-47CF-9B9A-CF61BA4FEF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11616" y="6584950"/>
            <a:ext cx="1882776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fld id="{AC524CB0-C14E-4665-99C2-9531155599C2}" type="slidenum">
              <a:rPr kumimoji="1" lang="ko-KR" altLang="en-US" sz="894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kumimoji="1" lang="ko-KR" altLang="en-US" sz="894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4963" y="6700578"/>
            <a:ext cx="655637" cy="12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907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29" r:id="rId2"/>
    <p:sldLayoutId id="2147483742" r:id="rId3"/>
    <p:sldLayoutId id="2147483734" r:id="rId4"/>
    <p:sldLayoutId id="2147483740" r:id="rId5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나눔고딕" panose="020D0604000000000000" pitchFamily="50" charset="-127"/>
          <a:ea typeface="나눔고딕" panose="020D0604000000000000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나눔고딕" panose="020D0604000000000000" pitchFamily="50" charset="-127"/>
          <a:ea typeface="나눔고딕" panose="020D0604000000000000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나눔고딕" panose="020D0604000000000000" pitchFamily="50" charset="-127"/>
          <a:ea typeface="나눔고딕" panose="020D0604000000000000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나눔고딕" panose="020D0604000000000000" pitchFamily="50" charset="-127"/>
          <a:ea typeface="나눔고딕" panose="020D0604000000000000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나눔고딕" panose="020D0604000000000000" pitchFamily="50" charset="-127"/>
          <a:ea typeface="나눔고딕" panose="020D0604000000000000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나눔고딕" panose="020D0604000000000000" pitchFamily="50" charset="-127"/>
          <a:ea typeface="나눔고딕" panose="020D0604000000000000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65000"/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>
            <a:fillRect l="-14000" r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801535" y="1972090"/>
            <a:ext cx="57827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3200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미세먼지 문제의 근원을 찾아서</a:t>
            </a:r>
            <a:endParaRPr lang="en-US" altLang="ko-KR" sz="3200" b="1" dirty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30907" y="5539298"/>
            <a:ext cx="18689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B1</a:t>
            </a:r>
            <a:r>
              <a:rPr lang="ko-KR" altLang="en-US" sz="2800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 서정빈 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53B2800-D562-4717-AEDA-1D4F3DDC72AB}"/>
              </a:ext>
            </a:extLst>
          </p:cNvPr>
          <p:cNvCxnSpPr/>
          <p:nvPr/>
        </p:nvCxnSpPr>
        <p:spPr>
          <a:xfrm flipV="1">
            <a:off x="702648" y="2772076"/>
            <a:ext cx="9211377" cy="0"/>
          </a:xfrm>
          <a:prstGeom prst="line">
            <a:avLst/>
          </a:prstGeom>
          <a:ln w="38100">
            <a:solidFill>
              <a:srgbClr val="2A467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71679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/>
          <p:cNvSpPr txBox="1">
            <a:spLocks/>
          </p:cNvSpPr>
          <p:nvPr/>
        </p:nvSpPr>
        <p:spPr bwMode="auto">
          <a:xfrm>
            <a:off x="5988710" y="215682"/>
            <a:ext cx="3723615" cy="2746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i="1" kern="0" dirty="0">
                <a:solidFill>
                  <a:srgbClr val="00206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종합 실습</a:t>
            </a:r>
            <a:endParaRPr kumimoji="1" lang="en-US" altLang="ko-KR" sz="1600" i="1" kern="0" dirty="0">
              <a:solidFill>
                <a:srgbClr val="002060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70668" y="130870"/>
            <a:ext cx="7778676" cy="40011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>
              <a:defRPr/>
            </a:pPr>
            <a:r>
              <a:rPr kumimoji="1" lang="ko-KR" altLang="en-US" sz="2000" kern="0" spc="-100" dirty="0">
                <a:solidFill>
                  <a:srgbClr val="00206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탐색적 분석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319463" y="5644487"/>
            <a:ext cx="7267074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SO2, RAIN, SNOW</a:t>
            </a: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가 유난히 </a:t>
            </a:r>
            <a:r>
              <a:rPr lang="en-US" altLang="ko-KR" b="1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discrete</a:t>
            </a: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하게 분포한다는 것을 알 수 있다</a:t>
            </a:r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A5B02F-EA92-405C-BDCD-7D4972F71861}"/>
              </a:ext>
            </a:extLst>
          </p:cNvPr>
          <p:cNvSpPr txBox="1"/>
          <p:nvPr/>
        </p:nvSpPr>
        <p:spPr>
          <a:xfrm>
            <a:off x="270668" y="745628"/>
            <a:ext cx="4060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그래프 분석 </a:t>
            </a:r>
            <a:r>
              <a:rPr kumimoji="1" lang="en-US" altLang="ko-KR" sz="2400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- Histogram</a:t>
            </a:r>
          </a:p>
        </p:txBody>
      </p:sp>
      <p:pic>
        <p:nvPicPr>
          <p:cNvPr id="4" name="그림 3" descr="낱말맞추기게임, 쇼지, 점수판이(가) 표시된 사진&#10;&#10;자동 생성된 설명">
            <a:extLst>
              <a:ext uri="{FF2B5EF4-FFF2-40B4-BE49-F238E27FC236}">
                <a16:creationId xmlns:a16="http://schemas.microsoft.com/office/drawing/2014/main" id="{E26928FB-FFD5-46F2-BF4E-6F119FC059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6504" y="1506992"/>
            <a:ext cx="5752992" cy="3844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8742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/>
          <p:cNvSpPr txBox="1">
            <a:spLocks/>
          </p:cNvSpPr>
          <p:nvPr/>
        </p:nvSpPr>
        <p:spPr bwMode="auto">
          <a:xfrm>
            <a:off x="5988710" y="215682"/>
            <a:ext cx="3723615" cy="2746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i="1" kern="0" dirty="0">
                <a:solidFill>
                  <a:srgbClr val="00206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종합 실습</a:t>
            </a:r>
            <a:endParaRPr kumimoji="1" lang="en-US" altLang="ko-KR" sz="1600" i="1" kern="0" dirty="0">
              <a:solidFill>
                <a:srgbClr val="002060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70668" y="130870"/>
            <a:ext cx="7778676" cy="40011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>
              <a:defRPr/>
            </a:pPr>
            <a:r>
              <a:rPr kumimoji="1" lang="ko-KR" altLang="en-US" sz="2000" kern="0" spc="-100" dirty="0">
                <a:solidFill>
                  <a:srgbClr val="00206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탐색적 분석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19608" y="5514975"/>
            <a:ext cx="6890508" cy="883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봄</a:t>
            </a: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에 전반적으로 </a:t>
            </a:r>
            <a:r>
              <a:rPr lang="ko-KR" altLang="en-US" b="1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증가</a:t>
            </a: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하며</a:t>
            </a:r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, </a:t>
            </a: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여름으로 지나면서 전반적으로 감소한다</a:t>
            </a:r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사계절 중 </a:t>
            </a:r>
            <a:r>
              <a:rPr lang="ko-KR" altLang="en-US" b="1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가을</a:t>
            </a: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의 미세먼지 농도가 전반적으로 </a:t>
            </a:r>
            <a:r>
              <a:rPr lang="ko-KR" altLang="en-US" b="1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가장 낮다</a:t>
            </a:r>
            <a:r>
              <a:rPr lang="en-US" altLang="ko-KR" b="1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A5B02F-EA92-405C-BDCD-7D4972F71861}"/>
              </a:ext>
            </a:extLst>
          </p:cNvPr>
          <p:cNvSpPr txBox="1"/>
          <p:nvPr/>
        </p:nvSpPr>
        <p:spPr>
          <a:xfrm>
            <a:off x="270667" y="745628"/>
            <a:ext cx="60338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그래프 분석 </a:t>
            </a:r>
            <a:r>
              <a:rPr kumimoji="1" lang="en-US" altLang="ko-KR" sz="2400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– </a:t>
            </a:r>
            <a:r>
              <a:rPr kumimoji="1" lang="ko-KR" altLang="en-US" sz="2400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계절에 따른 미세먼지 농도 차이</a:t>
            </a:r>
            <a:endParaRPr kumimoji="1" lang="en-US" altLang="ko-KR" sz="2400" b="1" dirty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3DE2B4D-A075-4B6F-B483-0DE7293A86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1684" y="1562078"/>
            <a:ext cx="4402628" cy="321685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3DD8A84-813B-4B84-9551-93377BE012C9}"/>
              </a:ext>
            </a:extLst>
          </p:cNvPr>
          <p:cNvSpPr txBox="1"/>
          <p:nvPr/>
        </p:nvSpPr>
        <p:spPr>
          <a:xfrm>
            <a:off x="1019607" y="4883942"/>
            <a:ext cx="7866781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봄에 미세먼지 농도가 높아지고 겨울에 미세먼지 농도가 낮아질 것이다</a:t>
            </a:r>
            <a:r>
              <a:rPr kumimoji="1"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104ED58-D582-4152-A943-2EE7F8F2BEFF}"/>
              </a:ext>
            </a:extLst>
          </p:cNvPr>
          <p:cNvSpPr txBox="1"/>
          <p:nvPr/>
        </p:nvSpPr>
        <p:spPr>
          <a:xfrm>
            <a:off x="143609" y="4982495"/>
            <a:ext cx="875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ko-KR" altLang="en-US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가설</a:t>
            </a:r>
            <a:endParaRPr kumimoji="1" lang="en-US" altLang="ko-KR" b="1" dirty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63D9DFE-0398-485E-A1D5-6C88DA52C670}"/>
              </a:ext>
            </a:extLst>
          </p:cNvPr>
          <p:cNvSpPr txBox="1"/>
          <p:nvPr/>
        </p:nvSpPr>
        <p:spPr>
          <a:xfrm>
            <a:off x="152563" y="5656413"/>
            <a:ext cx="875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ko-KR" altLang="en-US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결과</a:t>
            </a:r>
            <a:endParaRPr kumimoji="1" lang="en-US" altLang="ko-KR" b="1" dirty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327108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/>
          <p:cNvSpPr txBox="1">
            <a:spLocks/>
          </p:cNvSpPr>
          <p:nvPr/>
        </p:nvSpPr>
        <p:spPr bwMode="auto">
          <a:xfrm>
            <a:off x="5988710" y="215682"/>
            <a:ext cx="3723615" cy="2746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i="1" kern="0" dirty="0">
                <a:solidFill>
                  <a:srgbClr val="00206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종합 실습</a:t>
            </a:r>
            <a:endParaRPr kumimoji="1" lang="en-US" altLang="ko-KR" sz="1600" i="1" kern="0" dirty="0">
              <a:solidFill>
                <a:srgbClr val="002060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70668" y="130870"/>
            <a:ext cx="7778676" cy="40011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>
              <a:defRPr/>
            </a:pPr>
            <a:r>
              <a:rPr kumimoji="1" lang="ko-KR" altLang="en-US" sz="2000" kern="0" spc="-100" dirty="0">
                <a:solidFill>
                  <a:srgbClr val="00206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탐색적 분석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A5B02F-EA92-405C-BDCD-7D4972F71861}"/>
              </a:ext>
            </a:extLst>
          </p:cNvPr>
          <p:cNvSpPr txBox="1"/>
          <p:nvPr/>
        </p:nvSpPr>
        <p:spPr>
          <a:xfrm>
            <a:off x="270668" y="745628"/>
            <a:ext cx="75161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그래프 분석 </a:t>
            </a:r>
            <a:r>
              <a:rPr kumimoji="1" lang="en-US" altLang="ko-KR" sz="2400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– </a:t>
            </a:r>
            <a:r>
              <a:rPr kumimoji="1" lang="ko-KR" altLang="en-US" sz="2400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강수량에 따른 미세먼지 농도 차이 </a:t>
            </a:r>
            <a:r>
              <a:rPr kumimoji="1" lang="en-US" altLang="ko-KR" sz="2400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(cont.)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4B861F2-CCA2-4A6E-A99A-7F2CB10663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62" y="1383244"/>
            <a:ext cx="4469319" cy="328830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78512C3-7093-4011-918B-9CDE6EB6BBD3}"/>
              </a:ext>
            </a:extLst>
          </p:cNvPr>
          <p:cNvSpPr txBox="1"/>
          <p:nvPr/>
        </p:nvSpPr>
        <p:spPr>
          <a:xfrm>
            <a:off x="1019608" y="5572726"/>
            <a:ext cx="8066640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비가 많이 온 날들</a:t>
            </a: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은 적게 온 날들에 비해 미세먼지 농도 분포가 </a:t>
            </a:r>
            <a:r>
              <a:rPr lang="ko-KR" altLang="en-US" b="1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약간 낮다</a:t>
            </a:r>
            <a:r>
              <a:rPr lang="en-US" altLang="ko-KR" b="1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38B0427-E77F-44A7-8199-CA7E13D7BA9A}"/>
              </a:ext>
            </a:extLst>
          </p:cNvPr>
          <p:cNvSpPr txBox="1"/>
          <p:nvPr/>
        </p:nvSpPr>
        <p:spPr>
          <a:xfrm>
            <a:off x="1019607" y="4883942"/>
            <a:ext cx="7866781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비가 오는 날은 안 오는 날에 비해 미세먼지 농도가 낮을 것이다</a:t>
            </a:r>
            <a:r>
              <a:rPr kumimoji="1"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1C1B5A7-5CE0-447B-8974-981CC28FEE3C}"/>
              </a:ext>
            </a:extLst>
          </p:cNvPr>
          <p:cNvSpPr txBox="1"/>
          <p:nvPr/>
        </p:nvSpPr>
        <p:spPr>
          <a:xfrm>
            <a:off x="143609" y="4982495"/>
            <a:ext cx="875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ko-KR" altLang="en-US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가설</a:t>
            </a:r>
            <a:endParaRPr kumimoji="1" lang="en-US" altLang="ko-KR" b="1" dirty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50F6EF9-36B0-4B08-AD95-8C9F93932E1B}"/>
              </a:ext>
            </a:extLst>
          </p:cNvPr>
          <p:cNvSpPr txBox="1"/>
          <p:nvPr/>
        </p:nvSpPr>
        <p:spPr>
          <a:xfrm>
            <a:off x="152563" y="5656413"/>
            <a:ext cx="875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ko-KR" altLang="en-US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결과</a:t>
            </a:r>
            <a:endParaRPr kumimoji="1" lang="en-US" altLang="ko-KR" b="1" dirty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03E0F1F-E75D-45CB-A572-4B3F8D11BEFD}"/>
              </a:ext>
            </a:extLst>
          </p:cNvPr>
          <p:cNvSpPr txBox="1"/>
          <p:nvPr/>
        </p:nvSpPr>
        <p:spPr>
          <a:xfrm>
            <a:off x="5508321" y="2353206"/>
            <a:ext cx="3723615" cy="1298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heavyRain =1 : </a:t>
            </a:r>
            <a:r>
              <a:rPr kumimoji="1"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비오는 날 데이터 중 강수량이 평균 이상인 그룹</a:t>
            </a:r>
            <a:endParaRPr kumimoji="1" lang="en-US" altLang="ko-KR" dirty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heavyRain</a:t>
            </a:r>
            <a:r>
              <a:rPr kumimoji="1"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 </a:t>
            </a:r>
            <a:r>
              <a:rPr kumimoji="1"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=</a:t>
            </a:r>
            <a:r>
              <a:rPr kumimoji="1"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 </a:t>
            </a:r>
            <a:r>
              <a:rPr kumimoji="1"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0</a:t>
            </a:r>
            <a:r>
              <a:rPr kumimoji="1"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 </a:t>
            </a:r>
            <a:r>
              <a:rPr kumimoji="1"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:</a:t>
            </a:r>
            <a:r>
              <a:rPr kumimoji="1"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 </a:t>
            </a:r>
            <a:r>
              <a:rPr kumimoji="1"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vice versa</a:t>
            </a:r>
          </a:p>
        </p:txBody>
      </p:sp>
    </p:spTree>
    <p:extLst>
      <p:ext uri="{BB962C8B-B14F-4D97-AF65-F5344CB8AC3E}">
        <p14:creationId xmlns:p14="http://schemas.microsoft.com/office/powerpoint/2010/main" val="19089370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/>
          <p:cNvSpPr txBox="1">
            <a:spLocks/>
          </p:cNvSpPr>
          <p:nvPr/>
        </p:nvSpPr>
        <p:spPr bwMode="auto">
          <a:xfrm>
            <a:off x="5988710" y="215682"/>
            <a:ext cx="3723615" cy="2746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i="1" kern="0" dirty="0">
                <a:solidFill>
                  <a:srgbClr val="00206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종합 실습</a:t>
            </a:r>
            <a:endParaRPr kumimoji="1" lang="en-US" altLang="ko-KR" sz="1600" i="1" kern="0" dirty="0">
              <a:solidFill>
                <a:srgbClr val="002060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70668" y="130870"/>
            <a:ext cx="7778676" cy="40011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>
              <a:defRPr/>
            </a:pPr>
            <a:r>
              <a:rPr kumimoji="1" lang="ko-KR" altLang="en-US" sz="2000" kern="0" spc="-100" dirty="0">
                <a:solidFill>
                  <a:srgbClr val="00206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탐색적 분석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77516" y="1342833"/>
            <a:ext cx="6471957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두 그룹간의 </a:t>
            </a:r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PM10 </a:t>
            </a: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평균 차이가 존재하는지 검정해보기로 했다</a:t>
            </a:r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A5B02F-EA92-405C-BDCD-7D4972F71861}"/>
              </a:ext>
            </a:extLst>
          </p:cNvPr>
          <p:cNvSpPr txBox="1"/>
          <p:nvPr/>
        </p:nvSpPr>
        <p:spPr>
          <a:xfrm>
            <a:off x="270668" y="745628"/>
            <a:ext cx="66787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그래프 분석 </a:t>
            </a:r>
            <a:r>
              <a:rPr kumimoji="1" lang="en-US" altLang="ko-KR" sz="2400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– </a:t>
            </a:r>
            <a:r>
              <a:rPr kumimoji="1" lang="ko-KR" altLang="en-US" sz="2400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강수량에 따른 미세먼지 농도 차이</a:t>
            </a:r>
            <a:endParaRPr kumimoji="1" lang="en-US" altLang="ko-KR" sz="2400" b="1" dirty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C3D0F30-75F9-4036-8EF3-B4D82EC8B9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529" t="32510" r="49202" b="18950"/>
          <a:stretch/>
        </p:blipFill>
        <p:spPr>
          <a:xfrm>
            <a:off x="577516" y="2059806"/>
            <a:ext cx="4589893" cy="345536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8E49CA5-10FE-4782-B515-698194751CCB}"/>
              </a:ext>
            </a:extLst>
          </p:cNvPr>
          <p:cNvSpPr txBox="1"/>
          <p:nvPr/>
        </p:nvSpPr>
        <p:spPr>
          <a:xfrm>
            <a:off x="5296272" y="2059806"/>
            <a:ext cx="4328992" cy="25453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귀무가설 </a:t>
            </a:r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: </a:t>
            </a: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비가 많이 온 날들의 미세먼지 농도 평균과 비가 적게 온 날들의 미세먼지 농도 평균이 </a:t>
            </a:r>
            <a:r>
              <a:rPr lang="ko-KR" altLang="en-US" b="1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동일하다</a:t>
            </a:r>
            <a:r>
              <a:rPr lang="en-US" altLang="ko-KR" b="1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대립가설 </a:t>
            </a:r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: </a:t>
            </a: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비가 많이 온 날들의 미세먼지 농도 평균과 비가 적게 온 날들의 미세먼지 농도 평균이 </a:t>
            </a:r>
            <a:r>
              <a:rPr lang="ko-KR" altLang="en-US" b="1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다르다</a:t>
            </a:r>
            <a:r>
              <a:rPr lang="en-US" altLang="ko-KR" b="1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E59D5ED-C3DA-486C-A7B1-F00EB9960B9C}"/>
              </a:ext>
            </a:extLst>
          </p:cNvPr>
          <p:cNvSpPr txBox="1"/>
          <p:nvPr/>
        </p:nvSpPr>
        <p:spPr>
          <a:xfrm>
            <a:off x="385596" y="5878429"/>
            <a:ext cx="9134809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비가 많이 온 날들의 미세먼지 농도 평균과 비가 적게 온 날들의 미세먼지 농도 평균은 </a:t>
            </a:r>
            <a:r>
              <a:rPr lang="ko-KR" altLang="en-US" b="1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같다</a:t>
            </a:r>
            <a:r>
              <a:rPr lang="en-US" altLang="ko-KR" b="1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02C5F62-6D74-43E2-A2F0-62070D661D1B}"/>
              </a:ext>
            </a:extLst>
          </p:cNvPr>
          <p:cNvSpPr txBox="1"/>
          <p:nvPr/>
        </p:nvSpPr>
        <p:spPr>
          <a:xfrm>
            <a:off x="5720222" y="5161456"/>
            <a:ext cx="3800183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원인 </a:t>
            </a:r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: </a:t>
            </a: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이상치의 영향을 받은 것 같다</a:t>
            </a:r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.</a:t>
            </a:r>
          </a:p>
        </p:txBody>
      </p:sp>
      <p:cxnSp>
        <p:nvCxnSpPr>
          <p:cNvPr id="4" name="연결선: 구부러짐 3">
            <a:extLst>
              <a:ext uri="{FF2B5EF4-FFF2-40B4-BE49-F238E27FC236}">
                <a16:creationId xmlns:a16="http://schemas.microsoft.com/office/drawing/2014/main" id="{D556ED4D-FC83-4594-8D71-083ECE232812}"/>
              </a:ext>
            </a:extLst>
          </p:cNvPr>
          <p:cNvCxnSpPr>
            <a:cxnSpLocks/>
            <a:stCxn id="12" idx="0"/>
            <a:endCxn id="13" idx="1"/>
          </p:cNvCxnSpPr>
          <p:nvPr/>
        </p:nvCxnSpPr>
        <p:spPr>
          <a:xfrm rot="5400000" flipH="1" flipV="1">
            <a:off x="5095096" y="5253304"/>
            <a:ext cx="483030" cy="767221"/>
          </a:xfrm>
          <a:prstGeom prst="curvedConnector2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31557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/>
          <p:cNvSpPr txBox="1">
            <a:spLocks/>
          </p:cNvSpPr>
          <p:nvPr/>
        </p:nvSpPr>
        <p:spPr bwMode="auto">
          <a:xfrm>
            <a:off x="5988710" y="215682"/>
            <a:ext cx="3723615" cy="2746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i="1" kern="0" dirty="0">
                <a:solidFill>
                  <a:srgbClr val="00206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종합 실습</a:t>
            </a:r>
            <a:endParaRPr kumimoji="1" lang="en-US" altLang="ko-KR" sz="1600" i="1" kern="0" dirty="0">
              <a:solidFill>
                <a:srgbClr val="002060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70668" y="130870"/>
            <a:ext cx="7778676" cy="40011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>
              <a:defRPr/>
            </a:pPr>
            <a:r>
              <a:rPr kumimoji="1" lang="ko-KR" altLang="en-US" sz="2000" kern="0" spc="-100" dirty="0">
                <a:solidFill>
                  <a:srgbClr val="00206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탐색적 분석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A5B02F-EA92-405C-BDCD-7D4972F71861}"/>
              </a:ext>
            </a:extLst>
          </p:cNvPr>
          <p:cNvSpPr txBox="1"/>
          <p:nvPr/>
        </p:nvSpPr>
        <p:spPr>
          <a:xfrm>
            <a:off x="270668" y="745628"/>
            <a:ext cx="7564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그래프 분석 </a:t>
            </a:r>
            <a:r>
              <a:rPr kumimoji="1" lang="en-US" altLang="ko-KR" sz="2400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– </a:t>
            </a:r>
            <a:r>
              <a:rPr kumimoji="1" lang="ko-KR" altLang="en-US" sz="2400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풍속에 따른 미세먼지 농도 차이 </a:t>
            </a:r>
            <a:r>
              <a:rPr kumimoji="1" lang="en-US" altLang="ko-KR" sz="2400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(cont.)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381E1F5-578D-46B1-9460-BD9D3D165D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772" y="1593561"/>
            <a:ext cx="4196977" cy="308793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5FEA22E-7243-4750-A1FA-62B076F98705}"/>
              </a:ext>
            </a:extLst>
          </p:cNvPr>
          <p:cNvSpPr txBox="1"/>
          <p:nvPr/>
        </p:nvSpPr>
        <p:spPr>
          <a:xfrm>
            <a:off x="1154361" y="5659353"/>
            <a:ext cx="8066640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바람 세기에 따른 미세먼지 농도 </a:t>
            </a:r>
            <a:r>
              <a:rPr lang="ko-KR" altLang="en-US" b="1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분포 차이는 크지 않다</a:t>
            </a:r>
            <a:r>
              <a:rPr lang="en-US" altLang="ko-KR" b="1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6BA9AB3-E2A5-49A2-A46A-564BC135757E}"/>
              </a:ext>
            </a:extLst>
          </p:cNvPr>
          <p:cNvSpPr txBox="1"/>
          <p:nvPr/>
        </p:nvSpPr>
        <p:spPr>
          <a:xfrm>
            <a:off x="1154360" y="4980195"/>
            <a:ext cx="7866781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바람이 센 날은 약한 날에 비해 미세먼지 농도가 낮을 것이다</a:t>
            </a:r>
            <a:r>
              <a:rPr kumimoji="1"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E08C653-E752-49B7-8391-049C47592C6E}"/>
              </a:ext>
            </a:extLst>
          </p:cNvPr>
          <p:cNvSpPr txBox="1"/>
          <p:nvPr/>
        </p:nvSpPr>
        <p:spPr>
          <a:xfrm>
            <a:off x="278362" y="5078748"/>
            <a:ext cx="875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ko-KR" altLang="en-US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가설</a:t>
            </a:r>
            <a:endParaRPr kumimoji="1" lang="en-US" altLang="ko-KR" b="1" dirty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7745923-4D0B-4DE6-9E7E-9C02596C011B}"/>
              </a:ext>
            </a:extLst>
          </p:cNvPr>
          <p:cNvSpPr txBox="1"/>
          <p:nvPr/>
        </p:nvSpPr>
        <p:spPr>
          <a:xfrm>
            <a:off x="287316" y="5752666"/>
            <a:ext cx="875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ko-KR" altLang="en-US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결과</a:t>
            </a:r>
            <a:endParaRPr kumimoji="1" lang="en-US" altLang="ko-KR" b="1" dirty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21FBFEC-A37E-4CFB-8654-516414DD446B}"/>
              </a:ext>
            </a:extLst>
          </p:cNvPr>
          <p:cNvSpPr txBox="1"/>
          <p:nvPr/>
        </p:nvSpPr>
        <p:spPr>
          <a:xfrm>
            <a:off x="5151230" y="2531113"/>
            <a:ext cx="4041907" cy="7954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600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heavyWind =1 : </a:t>
            </a:r>
            <a:r>
              <a:rPr kumimoji="1" lang="ko-KR" altLang="en-US" sz="1600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풍속이 평균 이상인 그룹</a:t>
            </a:r>
            <a:endParaRPr kumimoji="1" lang="en-US" altLang="ko-KR" sz="1600" dirty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600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heavyWind</a:t>
            </a:r>
            <a:r>
              <a:rPr kumimoji="1" lang="ko-KR" altLang="en-US" sz="1600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 </a:t>
            </a:r>
            <a:r>
              <a:rPr kumimoji="1" lang="en-US" altLang="ko-KR" sz="1600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=</a:t>
            </a:r>
            <a:r>
              <a:rPr kumimoji="1" lang="ko-KR" altLang="en-US" sz="1600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 </a:t>
            </a:r>
            <a:r>
              <a:rPr kumimoji="1" lang="en-US" altLang="ko-KR" sz="1600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0</a:t>
            </a:r>
            <a:r>
              <a:rPr kumimoji="1" lang="ko-KR" altLang="en-US" sz="1600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 </a:t>
            </a:r>
            <a:r>
              <a:rPr kumimoji="1" lang="en-US" altLang="ko-KR" sz="1600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:</a:t>
            </a:r>
            <a:r>
              <a:rPr kumimoji="1" lang="ko-KR" altLang="en-US" sz="1600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 </a:t>
            </a:r>
            <a:r>
              <a:rPr kumimoji="1" lang="en-US" altLang="ko-KR" sz="1600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vice versa</a:t>
            </a:r>
          </a:p>
        </p:txBody>
      </p:sp>
    </p:spTree>
    <p:extLst>
      <p:ext uri="{BB962C8B-B14F-4D97-AF65-F5344CB8AC3E}">
        <p14:creationId xmlns:p14="http://schemas.microsoft.com/office/powerpoint/2010/main" val="28860835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/>
          <p:cNvSpPr txBox="1">
            <a:spLocks/>
          </p:cNvSpPr>
          <p:nvPr/>
        </p:nvSpPr>
        <p:spPr bwMode="auto">
          <a:xfrm>
            <a:off x="5988710" y="215682"/>
            <a:ext cx="3723615" cy="2746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i="1" kern="0" dirty="0">
                <a:solidFill>
                  <a:srgbClr val="00206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종합 실습</a:t>
            </a:r>
            <a:endParaRPr kumimoji="1" lang="en-US" altLang="ko-KR" sz="1600" i="1" kern="0" dirty="0">
              <a:solidFill>
                <a:srgbClr val="002060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70668" y="130870"/>
            <a:ext cx="7778676" cy="40011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>
              <a:defRPr/>
            </a:pPr>
            <a:r>
              <a:rPr kumimoji="1" lang="ko-KR" altLang="en-US" sz="2000" kern="0" spc="-100" dirty="0">
                <a:solidFill>
                  <a:srgbClr val="00206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탐색적 분석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A5B02F-EA92-405C-BDCD-7D4972F71861}"/>
              </a:ext>
            </a:extLst>
          </p:cNvPr>
          <p:cNvSpPr txBox="1"/>
          <p:nvPr/>
        </p:nvSpPr>
        <p:spPr>
          <a:xfrm>
            <a:off x="270668" y="745628"/>
            <a:ext cx="66787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그래프 분석 </a:t>
            </a:r>
            <a:r>
              <a:rPr kumimoji="1" lang="en-US" altLang="ko-KR" sz="2400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– </a:t>
            </a:r>
            <a:r>
              <a:rPr kumimoji="1" lang="ko-KR" altLang="en-US" sz="2400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풍속에 따른 미세먼지 농도 차이</a:t>
            </a:r>
            <a:endParaRPr kumimoji="1" lang="en-US" altLang="ko-KR" sz="2400" b="1" dirty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F5258A5-5CDF-4D43-B8A3-9BB64719F921}"/>
              </a:ext>
            </a:extLst>
          </p:cNvPr>
          <p:cNvSpPr txBox="1"/>
          <p:nvPr/>
        </p:nvSpPr>
        <p:spPr>
          <a:xfrm>
            <a:off x="577516" y="1342833"/>
            <a:ext cx="6471957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두 그룹간의 </a:t>
            </a:r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PM10 </a:t>
            </a: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평균 차이가 존재하는지 검정해보기로 했다</a:t>
            </a:r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B63F8E-5CF8-4923-A2E6-63F13010A8AA}"/>
              </a:ext>
            </a:extLst>
          </p:cNvPr>
          <p:cNvSpPr txBox="1"/>
          <p:nvPr/>
        </p:nvSpPr>
        <p:spPr>
          <a:xfrm>
            <a:off x="5296272" y="2059806"/>
            <a:ext cx="4328992" cy="25453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귀무가설 </a:t>
            </a:r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: </a:t>
            </a: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바람이 센 날들의 미세먼지 농도 평균과 약한 날들의 미세먼지 농도 평균이 </a:t>
            </a:r>
            <a:r>
              <a:rPr lang="ko-KR" altLang="en-US" b="1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동일하다</a:t>
            </a:r>
            <a:r>
              <a:rPr lang="en-US" altLang="ko-KR" b="1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대립가설 </a:t>
            </a:r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: </a:t>
            </a: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바람이 센 날들의 미세먼지 농도 평균과 약한 날들의 미세먼지 농도 평균이 </a:t>
            </a:r>
            <a:r>
              <a:rPr lang="ko-KR" altLang="en-US" b="1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다르다</a:t>
            </a:r>
            <a:r>
              <a:rPr lang="en-US" altLang="ko-KR" b="1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51ABA79-6F9A-4858-9EF6-CBFB8B46D57D}"/>
              </a:ext>
            </a:extLst>
          </p:cNvPr>
          <p:cNvSpPr txBox="1"/>
          <p:nvPr/>
        </p:nvSpPr>
        <p:spPr>
          <a:xfrm>
            <a:off x="385596" y="5589671"/>
            <a:ext cx="9134809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바람이 세게 불던 약하게 불던 미세먼지 농도와는 무관하다</a:t>
            </a:r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7C71F0F-FF94-4963-A21A-4736701014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672" t="32979" r="39545" b="18909"/>
          <a:stretch/>
        </p:blipFill>
        <p:spPr>
          <a:xfrm>
            <a:off x="577516" y="2288034"/>
            <a:ext cx="4535296" cy="2680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6363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/>
          <p:cNvSpPr txBox="1">
            <a:spLocks/>
          </p:cNvSpPr>
          <p:nvPr/>
        </p:nvSpPr>
        <p:spPr bwMode="auto">
          <a:xfrm>
            <a:off x="5988710" y="215682"/>
            <a:ext cx="3723615" cy="2746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i="1" kern="0" dirty="0">
                <a:solidFill>
                  <a:srgbClr val="00206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종합 실습</a:t>
            </a:r>
            <a:endParaRPr kumimoji="1" lang="en-US" altLang="ko-KR" sz="1600" i="1" kern="0" dirty="0">
              <a:solidFill>
                <a:srgbClr val="002060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70668" y="130870"/>
            <a:ext cx="7778676" cy="40011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>
              <a:defRPr/>
            </a:pPr>
            <a:r>
              <a:rPr kumimoji="1" lang="ko-KR" altLang="en-US" sz="2000" kern="0" spc="-100" dirty="0">
                <a:solidFill>
                  <a:srgbClr val="00206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탐색적 분석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A5B02F-EA92-405C-BDCD-7D4972F71861}"/>
              </a:ext>
            </a:extLst>
          </p:cNvPr>
          <p:cNvSpPr txBox="1"/>
          <p:nvPr/>
        </p:nvSpPr>
        <p:spPr>
          <a:xfrm>
            <a:off x="270668" y="745628"/>
            <a:ext cx="76701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그래프 분석 </a:t>
            </a:r>
            <a:r>
              <a:rPr kumimoji="1" lang="en-US" altLang="ko-KR" sz="2400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– </a:t>
            </a:r>
            <a:r>
              <a:rPr kumimoji="1" lang="ko-KR" altLang="en-US" sz="2400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기온에 따른 미세먼지 농도 차이 </a:t>
            </a:r>
            <a:r>
              <a:rPr kumimoji="1" lang="en-US" altLang="ko-KR" sz="2400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(cont.)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067B419-E9BD-4A62-A467-36FEAF3529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546" y="1421941"/>
            <a:ext cx="4535382" cy="333691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05ADBE0-E427-4F4B-B893-51FFD6BC15E9}"/>
              </a:ext>
            </a:extLst>
          </p:cNvPr>
          <p:cNvSpPr txBox="1"/>
          <p:nvPr/>
        </p:nvSpPr>
        <p:spPr>
          <a:xfrm>
            <a:off x="1019608" y="5572726"/>
            <a:ext cx="8066640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기온이 높을 때</a:t>
            </a: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의 미세먼지 농도가 낮을 때에 비해 </a:t>
            </a:r>
            <a:r>
              <a:rPr lang="ko-KR" altLang="en-US" b="1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상대적으로 낮다</a:t>
            </a:r>
            <a:r>
              <a:rPr lang="en-US" altLang="ko-KR" b="1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5B8C34D-8688-45AE-BF24-9E9289EF717E}"/>
              </a:ext>
            </a:extLst>
          </p:cNvPr>
          <p:cNvSpPr txBox="1"/>
          <p:nvPr/>
        </p:nvSpPr>
        <p:spPr>
          <a:xfrm>
            <a:off x="1019607" y="4883942"/>
            <a:ext cx="7866781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기온에 따른 미세먼지 농도 차이는 없을 것이다</a:t>
            </a:r>
            <a:r>
              <a:rPr kumimoji="1"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718C2AA-D715-4BE6-A627-523A06C27DE4}"/>
              </a:ext>
            </a:extLst>
          </p:cNvPr>
          <p:cNvSpPr txBox="1"/>
          <p:nvPr/>
        </p:nvSpPr>
        <p:spPr>
          <a:xfrm>
            <a:off x="143609" y="4982495"/>
            <a:ext cx="875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ko-KR" altLang="en-US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가설</a:t>
            </a:r>
            <a:endParaRPr kumimoji="1" lang="en-US" altLang="ko-KR" b="1" dirty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95731A1-CA08-4F65-B2E8-650AC0C2006B}"/>
              </a:ext>
            </a:extLst>
          </p:cNvPr>
          <p:cNvSpPr txBox="1"/>
          <p:nvPr/>
        </p:nvSpPr>
        <p:spPr>
          <a:xfrm>
            <a:off x="152563" y="5675663"/>
            <a:ext cx="875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ko-KR" altLang="en-US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결과</a:t>
            </a:r>
            <a:endParaRPr kumimoji="1" lang="en-US" altLang="ko-KR" b="1" dirty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FB72689-2973-43B7-98D2-D4E9E03BF8A7}"/>
              </a:ext>
            </a:extLst>
          </p:cNvPr>
          <p:cNvSpPr txBox="1"/>
          <p:nvPr/>
        </p:nvSpPr>
        <p:spPr>
          <a:xfrm>
            <a:off x="5301696" y="2633526"/>
            <a:ext cx="4097692" cy="7954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600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highTemp =1 </a:t>
            </a:r>
            <a:r>
              <a:rPr kumimoji="1" lang="en-US" altLang="ko-KR" sz="1600">
                <a:latin typeface="한컴산뜻돋움" panose="02000000000000000000" pitchFamily="2" charset="-127"/>
                <a:ea typeface="한컴산뜻돋움" panose="02000000000000000000" pitchFamily="2" charset="-127"/>
              </a:rPr>
              <a:t>: </a:t>
            </a:r>
            <a:r>
              <a:rPr kumimoji="1" lang="ko-KR" altLang="en-US" sz="1600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기온이 평균 이상인 그룹</a:t>
            </a:r>
            <a:endParaRPr kumimoji="1" lang="en-US" altLang="ko-KR" sz="1600" dirty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600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highTemp</a:t>
            </a:r>
            <a:r>
              <a:rPr kumimoji="1" lang="ko-KR" altLang="en-US" sz="1600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 </a:t>
            </a:r>
            <a:r>
              <a:rPr kumimoji="1" lang="en-US" altLang="ko-KR" sz="1600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=</a:t>
            </a:r>
            <a:r>
              <a:rPr kumimoji="1" lang="ko-KR" altLang="en-US" sz="1600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 </a:t>
            </a:r>
            <a:r>
              <a:rPr kumimoji="1" lang="en-US" altLang="ko-KR" sz="1600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0</a:t>
            </a:r>
            <a:r>
              <a:rPr kumimoji="1" lang="ko-KR" altLang="en-US" sz="1600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 </a:t>
            </a:r>
            <a:r>
              <a:rPr kumimoji="1" lang="en-US" altLang="ko-KR" sz="1600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:</a:t>
            </a:r>
            <a:r>
              <a:rPr kumimoji="1" lang="ko-KR" altLang="en-US" sz="1600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 </a:t>
            </a:r>
            <a:r>
              <a:rPr kumimoji="1" lang="en-US" altLang="ko-KR" sz="1600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vice versa</a:t>
            </a:r>
          </a:p>
        </p:txBody>
      </p:sp>
    </p:spTree>
    <p:extLst>
      <p:ext uri="{BB962C8B-B14F-4D97-AF65-F5344CB8AC3E}">
        <p14:creationId xmlns:p14="http://schemas.microsoft.com/office/powerpoint/2010/main" val="40057851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/>
          <p:cNvSpPr txBox="1">
            <a:spLocks/>
          </p:cNvSpPr>
          <p:nvPr/>
        </p:nvSpPr>
        <p:spPr bwMode="auto">
          <a:xfrm>
            <a:off x="5988710" y="215682"/>
            <a:ext cx="3723615" cy="2746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i="1" kern="0" dirty="0">
                <a:solidFill>
                  <a:srgbClr val="00206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종합 실습</a:t>
            </a:r>
            <a:endParaRPr kumimoji="1" lang="en-US" altLang="ko-KR" sz="1600" i="1" kern="0" dirty="0">
              <a:solidFill>
                <a:srgbClr val="002060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70668" y="130870"/>
            <a:ext cx="7778676" cy="40011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>
              <a:defRPr/>
            </a:pPr>
            <a:r>
              <a:rPr kumimoji="1" lang="ko-KR" altLang="en-US" sz="2000" kern="0" spc="-100" dirty="0">
                <a:solidFill>
                  <a:srgbClr val="00206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탐색적 분석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A5B02F-EA92-405C-BDCD-7D4972F71861}"/>
              </a:ext>
            </a:extLst>
          </p:cNvPr>
          <p:cNvSpPr txBox="1"/>
          <p:nvPr/>
        </p:nvSpPr>
        <p:spPr>
          <a:xfrm>
            <a:off x="270668" y="745628"/>
            <a:ext cx="66787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그래프 분석 </a:t>
            </a:r>
            <a:r>
              <a:rPr kumimoji="1" lang="en-US" altLang="ko-KR" sz="2400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– </a:t>
            </a:r>
            <a:r>
              <a:rPr kumimoji="1" lang="ko-KR" altLang="en-US" sz="2400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기온에 따른 미세먼지 농도 차이</a:t>
            </a:r>
            <a:endParaRPr kumimoji="1" lang="en-US" altLang="ko-KR" sz="2400" b="1" dirty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16B57F3-0989-4A76-A1C1-FACEB3383B29}"/>
              </a:ext>
            </a:extLst>
          </p:cNvPr>
          <p:cNvSpPr txBox="1"/>
          <p:nvPr/>
        </p:nvSpPr>
        <p:spPr>
          <a:xfrm>
            <a:off x="577516" y="1342833"/>
            <a:ext cx="6471957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두 그룹간의 </a:t>
            </a:r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PM10 </a:t>
            </a: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평균 차이가 존재하는지 검정해보기로 했다</a:t>
            </a:r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756B3F8-EA0A-47CB-B3FF-BAC16D1ED3FF}"/>
              </a:ext>
            </a:extLst>
          </p:cNvPr>
          <p:cNvSpPr txBox="1"/>
          <p:nvPr/>
        </p:nvSpPr>
        <p:spPr>
          <a:xfrm>
            <a:off x="5296272" y="2059806"/>
            <a:ext cx="4328992" cy="25453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귀무가설 </a:t>
            </a:r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: </a:t>
            </a: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온도가 높은 날들의 미세먼지 농도 평균과 온도가 낮은 날들의 미세먼지 농도 평균이 </a:t>
            </a:r>
            <a:r>
              <a:rPr lang="ko-KR" altLang="en-US" b="1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동일하다</a:t>
            </a:r>
            <a:r>
              <a:rPr lang="en-US" altLang="ko-KR" b="1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대립가설 </a:t>
            </a:r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: </a:t>
            </a: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온도가 높은 날들의 미세먼지 농도 평균과 온도가 낮은 날들의 미세먼지 농도 평균이 </a:t>
            </a:r>
            <a:r>
              <a:rPr lang="ko-KR" altLang="en-US" b="1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다르다</a:t>
            </a:r>
            <a:r>
              <a:rPr lang="en-US" altLang="ko-KR" b="1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039E580-4DE7-4C8D-93F7-241833380E8E}"/>
              </a:ext>
            </a:extLst>
          </p:cNvPr>
          <p:cNvSpPr txBox="1"/>
          <p:nvPr/>
        </p:nvSpPr>
        <p:spPr>
          <a:xfrm>
            <a:off x="385596" y="5589671"/>
            <a:ext cx="9134809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온도가 높은 날들의 미세먼지 농도 평균과 낮은 날들의 미세먼지 농도 평균이 다르다</a:t>
            </a:r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921E1DE-A1CD-48E4-B2C2-A3456BE7FD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477" t="38295" r="39545" b="12560"/>
          <a:stretch/>
        </p:blipFill>
        <p:spPr>
          <a:xfrm>
            <a:off x="404074" y="2160720"/>
            <a:ext cx="4695072" cy="2822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880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/>
          <p:cNvSpPr txBox="1">
            <a:spLocks/>
          </p:cNvSpPr>
          <p:nvPr/>
        </p:nvSpPr>
        <p:spPr bwMode="auto">
          <a:xfrm>
            <a:off x="5988710" y="215682"/>
            <a:ext cx="3723615" cy="2746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i="1" kern="0" dirty="0">
                <a:solidFill>
                  <a:srgbClr val="00206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종합 실습</a:t>
            </a:r>
            <a:endParaRPr kumimoji="1" lang="en-US" altLang="ko-KR" sz="1600" i="1" kern="0" dirty="0">
              <a:solidFill>
                <a:srgbClr val="002060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70668" y="130870"/>
            <a:ext cx="7778676" cy="40011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>
              <a:defRPr/>
            </a:pPr>
            <a:r>
              <a:rPr kumimoji="1" lang="ko-KR" altLang="en-US" sz="2000" kern="0" spc="-100" dirty="0">
                <a:solidFill>
                  <a:srgbClr val="00206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탐색적 분석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A5B02F-EA92-405C-BDCD-7D4972F71861}"/>
              </a:ext>
            </a:extLst>
          </p:cNvPr>
          <p:cNvSpPr txBox="1"/>
          <p:nvPr/>
        </p:nvSpPr>
        <p:spPr>
          <a:xfrm>
            <a:off x="270668" y="745628"/>
            <a:ext cx="66787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그래프 분석 </a:t>
            </a:r>
            <a:r>
              <a:rPr kumimoji="1" lang="en-US" altLang="ko-KR" sz="2400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– </a:t>
            </a:r>
            <a:r>
              <a:rPr kumimoji="1" lang="ko-KR" altLang="en-US" sz="2400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변수들 간 선형관계 파악</a:t>
            </a:r>
            <a:endParaRPr kumimoji="1" lang="en-US" altLang="ko-KR" sz="2400" b="1" dirty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E77282F-09E2-4729-8B2D-33D56C0E27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248" y="1664454"/>
            <a:ext cx="9259503" cy="72560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DAA7AFD-8C9D-40EB-B2CE-E7E736B0EA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668" y="2949545"/>
            <a:ext cx="4217103" cy="316282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9B23C98-B0DE-467D-9A3D-5776F4B053B8}"/>
              </a:ext>
            </a:extLst>
          </p:cNvPr>
          <p:cNvSpPr txBox="1"/>
          <p:nvPr/>
        </p:nvSpPr>
        <p:spPr>
          <a:xfrm>
            <a:off x="5135785" y="2435858"/>
            <a:ext cx="4446966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‘</a:t>
            </a: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설명변수 </a:t>
            </a:r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1</a:t>
            </a: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개 </a:t>
            </a:r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– </a:t>
            </a: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목표변수</a:t>
            </a:r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’</a:t>
            </a: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 와의 선형관계</a:t>
            </a:r>
            <a:endParaRPr lang="en-US" altLang="ko-KR" dirty="0">
              <a:latin typeface="한컴산뜻돋움" panose="02000000000000000000" pitchFamily="2" charset="-127"/>
              <a:ea typeface="한컴산뜻돋움" panose="02000000000000000000" pitchFamily="2" charset="-127"/>
              <a:sym typeface="Wingdings" panose="05000000000000000000" pitchFamily="2" charset="2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02A705A-D92A-4567-8E90-DB3FB1B2AFF0}"/>
              </a:ext>
            </a:extLst>
          </p:cNvPr>
          <p:cNvSpPr txBox="1"/>
          <p:nvPr/>
        </p:nvSpPr>
        <p:spPr>
          <a:xfrm>
            <a:off x="501379" y="6112372"/>
            <a:ext cx="3755679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여러 변수들</a:t>
            </a:r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 </a:t>
            </a: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간의 상관계수</a:t>
            </a:r>
            <a:endParaRPr lang="en-US" altLang="ko-KR" dirty="0">
              <a:latin typeface="한컴산뜻돋움" panose="02000000000000000000" pitchFamily="2" charset="-127"/>
              <a:ea typeface="한컴산뜻돋움" panose="02000000000000000000" pitchFamily="2" charset="-127"/>
              <a:sym typeface="Wingdings" panose="05000000000000000000" pitchFamily="2" charset="2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F4E02F2-7DBB-44A6-9A2D-E8FF086056D9}"/>
              </a:ext>
            </a:extLst>
          </p:cNvPr>
          <p:cNvSpPr txBox="1"/>
          <p:nvPr/>
        </p:nvSpPr>
        <p:spPr>
          <a:xfrm>
            <a:off x="5321078" y="4089266"/>
            <a:ext cx="3724391" cy="883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PM10</a:t>
            </a: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과의 상관관계가 높은 변수는 </a:t>
            </a:r>
            <a:r>
              <a:rPr lang="en-US" altLang="ko-KR" b="1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CO, SO2, NO2, TEMP</a:t>
            </a: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로 나타났다</a:t>
            </a:r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07889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/>
          <p:cNvSpPr txBox="1">
            <a:spLocks/>
          </p:cNvSpPr>
          <p:nvPr/>
        </p:nvSpPr>
        <p:spPr bwMode="auto">
          <a:xfrm>
            <a:off x="5988710" y="215682"/>
            <a:ext cx="3723615" cy="2746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i="1" kern="0" dirty="0">
                <a:solidFill>
                  <a:srgbClr val="00206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종합 실습</a:t>
            </a:r>
            <a:endParaRPr kumimoji="1" lang="en-US" altLang="ko-KR" sz="1600" i="1" kern="0" dirty="0">
              <a:solidFill>
                <a:srgbClr val="002060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70668" y="130870"/>
            <a:ext cx="7778676" cy="40011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>
              <a:defRPr/>
            </a:pPr>
            <a:r>
              <a:rPr kumimoji="1" lang="ko-KR" altLang="en-US" sz="2000" kern="0" spc="-100" dirty="0">
                <a:solidFill>
                  <a:srgbClr val="00206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모델링 </a:t>
            </a:r>
            <a:r>
              <a:rPr kumimoji="1" lang="en-US" altLang="ko-KR" sz="2000" kern="0" spc="-100" dirty="0">
                <a:solidFill>
                  <a:srgbClr val="00206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&amp; </a:t>
            </a:r>
            <a:r>
              <a:rPr kumimoji="1" lang="ko-KR" altLang="en-US" sz="2000" kern="0" spc="-100" dirty="0">
                <a:solidFill>
                  <a:srgbClr val="00206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요약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F9566D1-A395-4CD2-B451-F32D678BC104}"/>
              </a:ext>
            </a:extLst>
          </p:cNvPr>
          <p:cNvSpPr txBox="1"/>
          <p:nvPr/>
        </p:nvSpPr>
        <p:spPr>
          <a:xfrm>
            <a:off x="270668" y="745628"/>
            <a:ext cx="66787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다중 선형회귀 </a:t>
            </a:r>
            <a:r>
              <a:rPr kumimoji="1" lang="en-US" altLang="ko-KR" sz="2400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(cont.)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4F977D9-478A-44AC-A141-7BE92412BC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186" t="29919" r="38202" b="8240"/>
          <a:stretch/>
        </p:blipFill>
        <p:spPr>
          <a:xfrm>
            <a:off x="252112" y="2264370"/>
            <a:ext cx="4700888" cy="343452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557C2C7-E89E-4ED1-A626-2CAB2E2F4B9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657" t="46048" r="28162" b="42685"/>
          <a:stretch/>
        </p:blipFill>
        <p:spPr>
          <a:xfrm>
            <a:off x="324509" y="1421941"/>
            <a:ext cx="5664201" cy="627781"/>
          </a:xfrm>
          <a:prstGeom prst="rect">
            <a:avLst/>
          </a:prstGeom>
        </p:spPr>
      </p:pic>
      <p:graphicFrame>
        <p:nvGraphicFramePr>
          <p:cNvPr id="14" name="표 14">
            <a:extLst>
              <a:ext uri="{FF2B5EF4-FFF2-40B4-BE49-F238E27FC236}">
                <a16:creationId xmlns:a16="http://schemas.microsoft.com/office/drawing/2014/main" id="{A2E5582D-0C35-408F-B959-91841B62E8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1802474"/>
              </p:ext>
            </p:extLst>
          </p:nvPr>
        </p:nvGraphicFramePr>
        <p:xfrm>
          <a:off x="5110065" y="2199790"/>
          <a:ext cx="4465736" cy="4235661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4465736">
                  <a:extLst>
                    <a:ext uri="{9D8B030D-6E8A-4147-A177-3AD203B41FA5}">
                      <a16:colId xmlns:a16="http://schemas.microsoft.com/office/drawing/2014/main" val="1420755087"/>
                    </a:ext>
                  </a:extLst>
                </a:gridCol>
              </a:tblGrid>
              <a:tr h="67326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1. Adj. R-squared: 0.489 → 0.458 </a:t>
                      </a:r>
                    </a:p>
                    <a:p>
                      <a:pPr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전체 변수를 사용할 때보다 설명력은 약간 낮아졌다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 (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이는 변수 선택 시 불가피한 부분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2695976"/>
                  </a:ext>
                </a:extLst>
              </a:tr>
              <a:tr h="67326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ym typeface="Wingdings" panose="05000000000000000000" pitchFamily="2" charset="2"/>
                        </a:rPr>
                        <a:t>2. Prob (F-statistic): 4.30e-47 → 6.35e-47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ym typeface="Wingdings" panose="05000000000000000000" pitchFamily="2" charset="2"/>
                        </a:rPr>
                        <a:t>여전히 </a:t>
                      </a:r>
                      <a:r>
                        <a:rPr lang="en-US" altLang="ko-KR" sz="1400" dirty="0">
                          <a:sym typeface="Wingdings" panose="05000000000000000000" pitchFamily="2" charset="2"/>
                        </a:rPr>
                        <a:t>p-value</a:t>
                      </a:r>
                      <a:r>
                        <a:rPr lang="ko-KR" altLang="en-US" sz="1400" dirty="0">
                          <a:sym typeface="Wingdings" panose="05000000000000000000" pitchFamily="2" charset="2"/>
                        </a:rPr>
                        <a:t>가 유의수준 </a:t>
                      </a:r>
                      <a:r>
                        <a:rPr lang="en-US" altLang="ko-KR" sz="1400" dirty="0">
                          <a:sym typeface="Wingdings" panose="05000000000000000000" pitchFamily="2" charset="2"/>
                        </a:rPr>
                        <a:t>0.05</a:t>
                      </a:r>
                      <a:r>
                        <a:rPr lang="ko-KR" altLang="en-US" sz="1400" dirty="0">
                          <a:sym typeface="Wingdings" panose="05000000000000000000" pitchFamily="2" charset="2"/>
                        </a:rPr>
                        <a:t>보다 훨씬 작으므로 회귀모델로써 유의하다고 할 수는 있다</a:t>
                      </a:r>
                      <a:r>
                        <a:rPr lang="en-US" altLang="ko-KR" sz="1400" dirty="0">
                          <a:sym typeface="Wingdings" panose="05000000000000000000" pitchFamily="2" charset="2"/>
                        </a:rPr>
                        <a:t>.</a:t>
                      </a:r>
                      <a:endParaRPr lang="en-US" altLang="ko-KR" sz="1400" dirty="0">
                        <a:latin typeface="한컴산뜻돋움" panose="02000000000000000000" pitchFamily="2" charset="-127"/>
                        <a:ea typeface="한컴산뜻돋움" panose="02000000000000000000" pitchFamily="2" charset="-127"/>
                        <a:sym typeface="Wingdings" panose="05000000000000000000" pitchFamily="2" charset="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4066303"/>
                  </a:ext>
                </a:extLst>
              </a:tr>
              <a:tr h="73137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altLang="ko-KR" sz="1400" dirty="0">
                          <a:sym typeface="Wingdings" panose="05000000000000000000" pitchFamily="2" charset="2"/>
                        </a:rPr>
                        <a:t>3. O3, NO2, CO, TEMP</a:t>
                      </a:r>
                      <a:r>
                        <a:rPr lang="ko-KR" altLang="en-US" sz="1400" dirty="0">
                          <a:sym typeface="Wingdings" panose="05000000000000000000" pitchFamily="2" charset="2"/>
                        </a:rPr>
                        <a:t>의 </a:t>
                      </a:r>
                      <a:r>
                        <a:rPr lang="en-US" altLang="ko-KR" sz="1400" dirty="0">
                          <a:sym typeface="Wingdings" panose="05000000000000000000" pitchFamily="2" charset="2"/>
                        </a:rPr>
                        <a:t>P&gt;|t|</a:t>
                      </a:r>
                      <a:r>
                        <a:rPr lang="ko-KR" altLang="en-US" sz="1400" dirty="0">
                          <a:sym typeface="Wingdings" panose="05000000000000000000" pitchFamily="2" charset="2"/>
                        </a:rPr>
                        <a:t>는 유의수준</a:t>
                      </a:r>
                      <a:r>
                        <a:rPr lang="en-US" altLang="ko-KR" sz="1400" dirty="0">
                          <a:sym typeface="Wingdings" panose="05000000000000000000" pitchFamily="2" charset="2"/>
                        </a:rPr>
                        <a:t>(0.05)</a:t>
                      </a:r>
                      <a:r>
                        <a:rPr lang="ko-KR" altLang="en-US" sz="1400" dirty="0">
                          <a:sym typeface="Wingdings" panose="05000000000000000000" pitchFamily="2" charset="2"/>
                        </a:rPr>
                        <a:t>보다 작다</a:t>
                      </a:r>
                      <a:r>
                        <a:rPr lang="en-US" altLang="ko-KR" sz="1400" dirty="0">
                          <a:sym typeface="Wingdings" panose="05000000000000000000" pitchFamily="2" charset="2"/>
                        </a:rPr>
                        <a:t>. </a:t>
                      </a:r>
                      <a:r>
                        <a:rPr lang="ko-KR" altLang="en-US" sz="1400" dirty="0">
                          <a:sym typeface="Wingdings" panose="05000000000000000000" pitchFamily="2" charset="2"/>
                        </a:rPr>
                        <a:t>이 변수들이 유의한 변수이다</a:t>
                      </a:r>
                      <a:r>
                        <a:rPr lang="en-US" altLang="ko-KR" sz="1400" dirty="0">
                          <a:sym typeface="Wingdings" panose="05000000000000000000" pitchFamily="2" charset="2"/>
                        </a:rPr>
                        <a:t>.</a:t>
                      </a:r>
                      <a:endParaRPr lang="en-US" altLang="ko-KR" sz="1400" dirty="0">
                        <a:latin typeface="한컴산뜻돋움" panose="02000000000000000000" pitchFamily="2" charset="-127"/>
                        <a:ea typeface="한컴산뜻돋움" panose="02000000000000000000" pitchFamily="2" charset="-127"/>
                        <a:sym typeface="Wingdings" panose="05000000000000000000" pitchFamily="2" charset="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6304310"/>
                  </a:ext>
                </a:extLst>
              </a:tr>
              <a:tr h="1022774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altLang="ko-KR" sz="1400" dirty="0">
                          <a:sym typeface="Wingdings" panose="05000000000000000000" pitchFamily="2" charset="2"/>
                        </a:rPr>
                        <a:t>4. Prob(Omnibus): 0.000</a:t>
                      </a:r>
                    </a:p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ym typeface="Wingdings" panose="05000000000000000000" pitchFamily="2" charset="2"/>
                        </a:rPr>
                        <a:t>잔차 정규성을 확인하기 위한 것이다</a:t>
                      </a:r>
                      <a:r>
                        <a:rPr lang="en-US" altLang="ko-KR" sz="1400" dirty="0">
                          <a:sym typeface="Wingdings" panose="05000000000000000000" pitchFamily="2" charset="2"/>
                        </a:rPr>
                        <a:t>. p-value</a:t>
                      </a:r>
                      <a:r>
                        <a:rPr lang="ko-KR" altLang="en-US" sz="1400" dirty="0">
                          <a:sym typeface="Wingdings" panose="05000000000000000000" pitchFamily="2" charset="2"/>
                        </a:rPr>
                        <a:t>가 유의수준</a:t>
                      </a:r>
                      <a:r>
                        <a:rPr lang="en-US" altLang="ko-KR" sz="1400" dirty="0">
                          <a:sym typeface="Wingdings" panose="05000000000000000000" pitchFamily="2" charset="2"/>
                        </a:rPr>
                        <a:t>(0.05)</a:t>
                      </a:r>
                      <a:r>
                        <a:rPr lang="ko-KR" altLang="en-US" sz="1400" dirty="0">
                          <a:sym typeface="Wingdings" panose="05000000000000000000" pitchFamily="2" charset="2"/>
                        </a:rPr>
                        <a:t>보다 작으므로 정규성을 만족하지는 못한다</a:t>
                      </a:r>
                      <a:r>
                        <a:rPr lang="en-US" altLang="ko-KR" sz="1400" dirty="0">
                          <a:sym typeface="Wingdings" panose="05000000000000000000" pitchFamily="2" charset="2"/>
                        </a:rPr>
                        <a:t>.</a:t>
                      </a:r>
                      <a:endParaRPr lang="en-US" altLang="ko-KR" sz="1400" dirty="0">
                        <a:latin typeface="한컴산뜻돋움" panose="02000000000000000000" pitchFamily="2" charset="-127"/>
                        <a:ea typeface="한컴산뜻돋움" panose="02000000000000000000" pitchFamily="2" charset="-127"/>
                        <a:sym typeface="Wingdings" panose="05000000000000000000" pitchFamily="2" charset="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1163699"/>
                  </a:ext>
                </a:extLst>
              </a:tr>
              <a:tr h="939474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altLang="ko-KR" sz="1400" dirty="0">
                          <a:sym typeface="Wingdings" panose="05000000000000000000" pitchFamily="2" charset="2"/>
                        </a:rPr>
                        <a:t>5. Durbin-Watson: 1.219 → 1.147 </a:t>
                      </a:r>
                    </a:p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sym typeface="Wingdings" panose="05000000000000000000" pitchFamily="2" charset="2"/>
                        </a:rPr>
                        <a:t>잔차 독립성을 확인하기 위한 것이다</a:t>
                      </a:r>
                      <a:r>
                        <a:rPr lang="en-US" altLang="ko-KR" sz="1400" dirty="0">
                          <a:sym typeface="Wingdings" panose="05000000000000000000" pitchFamily="2" charset="2"/>
                        </a:rPr>
                        <a:t>. </a:t>
                      </a:r>
                      <a:r>
                        <a:rPr lang="ko-KR" altLang="en-US" sz="1400" dirty="0">
                          <a:sym typeface="Wingdings" panose="05000000000000000000" pitchFamily="2" charset="2"/>
                        </a:rPr>
                        <a:t>여전히 양의 자기상관성이 약하게 있는 편이다</a:t>
                      </a:r>
                      <a:r>
                        <a:rPr lang="en-US" altLang="ko-KR" sz="1400" dirty="0">
                          <a:sym typeface="Wingdings" panose="05000000000000000000" pitchFamily="2" charset="2"/>
                        </a:rPr>
                        <a:t>.</a:t>
                      </a:r>
                      <a:endParaRPr lang="en-US" altLang="ko-KR" sz="1400" dirty="0">
                        <a:latin typeface="한컴산뜻돋움" panose="02000000000000000000" pitchFamily="2" charset="-127"/>
                        <a:ea typeface="한컴산뜻돋움" panose="02000000000000000000" pitchFamily="2" charset="-127"/>
                        <a:sym typeface="Wingdings" panose="05000000000000000000" pitchFamily="2" charset="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30265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786701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/>
          <p:cNvSpPr txBox="1">
            <a:spLocks/>
          </p:cNvSpPr>
          <p:nvPr/>
        </p:nvSpPr>
        <p:spPr bwMode="auto">
          <a:xfrm>
            <a:off x="5988710" y="215682"/>
            <a:ext cx="3723615" cy="2746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i="1" kern="0" dirty="0">
                <a:solidFill>
                  <a:srgbClr val="00206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종합 실습</a:t>
            </a:r>
            <a:endParaRPr kumimoji="1" lang="en-US" altLang="ko-KR" sz="1600" i="1" kern="0" dirty="0">
              <a:solidFill>
                <a:srgbClr val="002060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70668" y="130870"/>
            <a:ext cx="7778676" cy="40011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>
              <a:defRPr/>
            </a:pPr>
            <a:r>
              <a:rPr kumimoji="1" lang="ko-KR" altLang="en-US" sz="2000" kern="0" spc="-100" dirty="0">
                <a:solidFill>
                  <a:srgbClr val="00206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과제 정의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853295-6191-4E68-AD90-ADC4DA15B27D}"/>
              </a:ext>
            </a:extLst>
          </p:cNvPr>
          <p:cNvSpPr txBox="1"/>
          <p:nvPr/>
        </p:nvSpPr>
        <p:spPr>
          <a:xfrm>
            <a:off x="232172" y="693421"/>
            <a:ext cx="9441656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2400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배경지식</a:t>
            </a:r>
            <a:endParaRPr kumimoji="1" lang="en-US" altLang="ko-Kore-KR" dirty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1EFF682-5563-4BFF-BA85-5A733FC2EF7F}"/>
              </a:ext>
            </a:extLst>
          </p:cNvPr>
          <p:cNvSpPr txBox="1"/>
          <p:nvPr/>
        </p:nvSpPr>
        <p:spPr>
          <a:xfrm>
            <a:off x="270668" y="1320988"/>
            <a:ext cx="9441656" cy="1298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미세먼지 농도 척도 </a:t>
            </a:r>
            <a:r>
              <a:rPr kumimoji="1"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: PM(Particulate Matter)</a:t>
            </a:r>
          </a:p>
          <a:p>
            <a:pPr>
              <a:lnSpc>
                <a:spcPct val="150000"/>
              </a:lnSpc>
            </a:pPr>
            <a:r>
              <a:rPr kumimoji="1"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- PM10 : </a:t>
            </a:r>
            <a:r>
              <a:rPr kumimoji="1"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지름이 </a:t>
            </a:r>
            <a:r>
              <a:rPr kumimoji="1"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10μm </a:t>
            </a:r>
            <a:r>
              <a:rPr kumimoji="1"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이하의 먼지 </a:t>
            </a:r>
            <a:r>
              <a:rPr kumimoji="1"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(</a:t>
            </a:r>
            <a:r>
              <a:rPr kumimoji="1"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거대분진</a:t>
            </a:r>
            <a:r>
              <a:rPr kumimoji="1"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kumimoji="1"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- PM2.5 : </a:t>
            </a:r>
            <a:r>
              <a:rPr kumimoji="1"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지름이 </a:t>
            </a:r>
            <a:r>
              <a:rPr kumimoji="1"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2.5μm </a:t>
            </a:r>
            <a:r>
              <a:rPr kumimoji="1"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이하의 먼지 </a:t>
            </a:r>
            <a:r>
              <a:rPr kumimoji="1"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(</a:t>
            </a:r>
            <a:r>
              <a:rPr kumimoji="1"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미세분진</a:t>
            </a:r>
            <a:r>
              <a:rPr kumimoji="1"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, </a:t>
            </a:r>
            <a:r>
              <a:rPr kumimoji="1"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초미세먼지</a:t>
            </a:r>
            <a:r>
              <a:rPr kumimoji="1"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3B18476-A08F-41D4-A2DC-BC4FBB594BF8}"/>
              </a:ext>
            </a:extLst>
          </p:cNvPr>
          <p:cNvSpPr txBox="1"/>
          <p:nvPr/>
        </p:nvSpPr>
        <p:spPr>
          <a:xfrm>
            <a:off x="232172" y="2713866"/>
            <a:ext cx="9441656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2400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미세먼지 관련 현황</a:t>
            </a:r>
            <a:endParaRPr kumimoji="1" lang="en-US" altLang="ko-Kore-KR" dirty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128594C3-D0AC-458C-9803-1B5442932ABD}"/>
              </a:ext>
            </a:extLst>
          </p:cNvPr>
          <p:cNvGrpSpPr/>
          <p:nvPr/>
        </p:nvGrpSpPr>
        <p:grpSpPr>
          <a:xfrm>
            <a:off x="7485208" y="2176379"/>
            <a:ext cx="1980475" cy="1357879"/>
            <a:chOff x="6414225" y="3582688"/>
            <a:chExt cx="2872582" cy="1940165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B1E44CC-4D21-45A8-8256-EF2C2D5F1E1B}"/>
                </a:ext>
              </a:extLst>
            </p:cNvPr>
            <p:cNvSpPr txBox="1"/>
            <p:nvPr/>
          </p:nvSpPr>
          <p:spPr>
            <a:xfrm>
              <a:off x="6414225" y="4599363"/>
              <a:ext cx="2872582" cy="9234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dirty="0"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글로벌 대기오염</a:t>
              </a:r>
              <a:endParaRPr kumimoji="1"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</a:endParaRPr>
            </a:p>
            <a:p>
              <a:pPr algn="ctr"/>
              <a:r>
                <a:rPr kumimoji="1" lang="ko-KR" altLang="en-US" dirty="0"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조사기관</a:t>
              </a:r>
              <a:endParaRPr kumimoji="1"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</a:endParaRPr>
            </a:p>
          </p:txBody>
        </p:sp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3575E33F-379D-418F-ABCF-0B0E87B46F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8757" y="3582688"/>
              <a:ext cx="2823519" cy="939452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0D5D3013-13B9-490C-B0D6-A684CADCAF79}"/>
              </a:ext>
            </a:extLst>
          </p:cNvPr>
          <p:cNvSpPr txBox="1"/>
          <p:nvPr/>
        </p:nvSpPr>
        <p:spPr>
          <a:xfrm>
            <a:off x="270668" y="3396247"/>
            <a:ext cx="5021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AirVisual </a:t>
            </a:r>
            <a:r>
              <a:rPr kumimoji="1"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이 출간한 </a:t>
            </a:r>
            <a:r>
              <a:rPr kumimoji="1"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2020 </a:t>
            </a:r>
            <a:r>
              <a:rPr kumimoji="1"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세계 대기질 보고서 中</a:t>
            </a:r>
            <a:endParaRPr kumimoji="1" lang="en-US" altLang="ko-KR" dirty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E5D40357-EB59-4ECA-BE5B-6744F5122102}"/>
              </a:ext>
            </a:extLst>
          </p:cNvPr>
          <p:cNvGrpSpPr/>
          <p:nvPr/>
        </p:nvGrpSpPr>
        <p:grpSpPr>
          <a:xfrm>
            <a:off x="417249" y="3956031"/>
            <a:ext cx="2281765" cy="2327543"/>
            <a:chOff x="4035885" y="2258637"/>
            <a:chExt cx="3355443" cy="3664796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B805E610-F6D0-4CB9-96C3-8EADC06ECB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6971" t="24229" r="39156" b="10000"/>
            <a:stretch/>
          </p:blipFill>
          <p:spPr>
            <a:xfrm>
              <a:off x="4035885" y="2258637"/>
              <a:ext cx="3355443" cy="3664796"/>
            </a:xfrm>
            <a:prstGeom prst="rect">
              <a:avLst/>
            </a:prstGeom>
          </p:spPr>
        </p:pic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0D04EE19-7362-49D0-BBBC-BEE860851DFA}"/>
                </a:ext>
              </a:extLst>
            </p:cNvPr>
            <p:cNvSpPr/>
            <p:nvPr/>
          </p:nvSpPr>
          <p:spPr>
            <a:xfrm>
              <a:off x="4130040" y="2782794"/>
              <a:ext cx="2334117" cy="183926"/>
            </a:xfrm>
            <a:prstGeom prst="roundRect">
              <a:avLst/>
            </a:prstGeom>
            <a:noFill/>
            <a:ln w="38100">
              <a:solidFill>
                <a:srgbClr val="507BC8"/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marL="0" algn="ctr"/>
              <a:endPara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23" name="타원 22">
            <a:extLst>
              <a:ext uri="{FF2B5EF4-FFF2-40B4-BE49-F238E27FC236}">
                <a16:creationId xmlns:a16="http://schemas.microsoft.com/office/drawing/2014/main" id="{C0950F39-32BD-4404-AA7C-86DCDBAEF7BD}"/>
              </a:ext>
            </a:extLst>
          </p:cNvPr>
          <p:cNvSpPr/>
          <p:nvPr/>
        </p:nvSpPr>
        <p:spPr>
          <a:xfrm>
            <a:off x="270668" y="3396247"/>
            <a:ext cx="1058599" cy="369332"/>
          </a:xfrm>
          <a:prstGeom prst="ellipse">
            <a:avLst/>
          </a:prstGeom>
          <a:noFill/>
          <a:ln w="19050">
            <a:solidFill>
              <a:srgbClr val="507BC8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marL="0" algn="ctr"/>
            <a:endParaRPr lang="ko-KR" altLang="en-US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24C999CF-6A1E-4E58-941C-4FA40C83A606}"/>
              </a:ext>
            </a:extLst>
          </p:cNvPr>
          <p:cNvCxnSpPr>
            <a:stCxn id="23" idx="7"/>
            <a:endCxn id="15" idx="1"/>
          </p:cNvCxnSpPr>
          <p:nvPr/>
        </p:nvCxnSpPr>
        <p:spPr>
          <a:xfrm flipV="1">
            <a:off x="1174239" y="3211093"/>
            <a:ext cx="6310969" cy="239241"/>
          </a:xfrm>
          <a:prstGeom prst="straightConnector1">
            <a:avLst/>
          </a:prstGeom>
          <a:ln w="12700">
            <a:solidFill>
              <a:srgbClr val="507BC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6DCFDDA0-D02F-49EC-AFFA-DB4C0CE4C714}"/>
              </a:ext>
            </a:extLst>
          </p:cNvPr>
          <p:cNvSpPr txBox="1"/>
          <p:nvPr/>
        </p:nvSpPr>
        <p:spPr>
          <a:xfrm>
            <a:off x="270668" y="6357798"/>
            <a:ext cx="2633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전세계 주요 도시 중 </a:t>
            </a:r>
            <a:r>
              <a:rPr kumimoji="1" lang="en-US" altLang="ko-KR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33</a:t>
            </a:r>
            <a:r>
              <a:rPr kumimoji="1" lang="ko-KR" altLang="en-US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위</a:t>
            </a:r>
            <a:endParaRPr kumimoji="1" lang="en-US" altLang="ko-KR" b="1" dirty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C8897CC6-6308-41D3-B2AE-A8DBB1645F10}"/>
              </a:ext>
            </a:extLst>
          </p:cNvPr>
          <p:cNvGrpSpPr/>
          <p:nvPr/>
        </p:nvGrpSpPr>
        <p:grpSpPr>
          <a:xfrm>
            <a:off x="3599849" y="3800165"/>
            <a:ext cx="5368323" cy="2428082"/>
            <a:chOff x="4350285" y="4440649"/>
            <a:chExt cx="4415756" cy="2038676"/>
          </a:xfrm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F2CB0ADA-CBDF-484D-8E03-E2BF39BF8DE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3846" t="30855" r="7564" b="12849"/>
            <a:stretch/>
          </p:blipFill>
          <p:spPr>
            <a:xfrm>
              <a:off x="4350285" y="4440649"/>
              <a:ext cx="4415756" cy="2038676"/>
            </a:xfrm>
            <a:prstGeom prst="rect">
              <a:avLst/>
            </a:prstGeom>
          </p:spPr>
        </p:pic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A949FC9F-4E7C-47F8-BD5A-D2BB1C540C31}"/>
                </a:ext>
              </a:extLst>
            </p:cNvPr>
            <p:cNvSpPr/>
            <p:nvPr/>
          </p:nvSpPr>
          <p:spPr>
            <a:xfrm>
              <a:off x="7159625" y="5153025"/>
              <a:ext cx="838200" cy="139700"/>
            </a:xfrm>
            <a:prstGeom prst="roundRect">
              <a:avLst/>
            </a:prstGeom>
            <a:noFill/>
            <a:ln w="19050">
              <a:solidFill>
                <a:srgbClr val="507BC8"/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marL="0" algn="ctr"/>
              <a:endPara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17723F71-3AC5-41D6-A101-277521FE4C5D}"/>
                </a:ext>
              </a:extLst>
            </p:cNvPr>
            <p:cNvSpPr/>
            <p:nvPr/>
          </p:nvSpPr>
          <p:spPr>
            <a:xfrm>
              <a:off x="5988710" y="5210175"/>
              <a:ext cx="227940" cy="257175"/>
            </a:xfrm>
            <a:prstGeom prst="ellipse">
              <a:avLst/>
            </a:prstGeom>
            <a:noFill/>
            <a:ln w="19050">
              <a:solidFill>
                <a:srgbClr val="507BC8"/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marL="0" algn="ctr"/>
              <a:endPara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CF71634B-092A-4066-99C2-4A3E613E6724}"/>
              </a:ext>
            </a:extLst>
          </p:cNvPr>
          <p:cNvSpPr txBox="1"/>
          <p:nvPr/>
        </p:nvSpPr>
        <p:spPr>
          <a:xfrm>
            <a:off x="4967310" y="6324421"/>
            <a:ext cx="2633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동북아 중 </a:t>
            </a:r>
            <a:r>
              <a:rPr kumimoji="1" lang="en-US" altLang="ko-KR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3</a:t>
            </a:r>
            <a:r>
              <a:rPr kumimoji="1" lang="ko-KR" altLang="en-US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위</a:t>
            </a:r>
            <a:endParaRPr kumimoji="1" lang="en-US" altLang="ko-KR" b="1" dirty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839805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/>
          <p:cNvSpPr txBox="1">
            <a:spLocks/>
          </p:cNvSpPr>
          <p:nvPr/>
        </p:nvSpPr>
        <p:spPr bwMode="auto">
          <a:xfrm>
            <a:off x="5988710" y="215682"/>
            <a:ext cx="3723615" cy="2746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i="1" kern="0" dirty="0">
                <a:solidFill>
                  <a:srgbClr val="00206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종합 실습</a:t>
            </a:r>
            <a:endParaRPr kumimoji="1" lang="en-US" altLang="ko-KR" sz="1600" i="1" kern="0" dirty="0">
              <a:solidFill>
                <a:srgbClr val="002060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70668" y="130870"/>
            <a:ext cx="7778676" cy="40011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>
              <a:defRPr/>
            </a:pPr>
            <a:r>
              <a:rPr kumimoji="1" lang="ko-KR" altLang="en-US" sz="2000" kern="0" spc="-100" dirty="0">
                <a:solidFill>
                  <a:srgbClr val="00206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모델링 </a:t>
            </a:r>
            <a:r>
              <a:rPr kumimoji="1" lang="en-US" altLang="ko-KR" sz="2000" kern="0" spc="-100" dirty="0">
                <a:solidFill>
                  <a:srgbClr val="00206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&amp; </a:t>
            </a:r>
            <a:r>
              <a:rPr kumimoji="1" lang="ko-KR" altLang="en-US" sz="2000" kern="0" spc="-100" dirty="0">
                <a:solidFill>
                  <a:srgbClr val="00206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요약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F9566D1-A395-4CD2-B451-F32D678BC104}"/>
              </a:ext>
            </a:extLst>
          </p:cNvPr>
          <p:cNvSpPr txBox="1"/>
          <p:nvPr/>
        </p:nvSpPr>
        <p:spPr>
          <a:xfrm>
            <a:off x="270668" y="745628"/>
            <a:ext cx="66787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다중 선형회귀</a:t>
            </a:r>
            <a:endParaRPr kumimoji="1" lang="en-US" altLang="ko-KR" sz="2400" b="1" dirty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5C49AFD-BAB5-439F-9292-480504377D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4789" y="1421941"/>
            <a:ext cx="4476422" cy="268802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52E73AC-89E5-4FDC-8B29-C4CC78F102FB}"/>
              </a:ext>
            </a:extLst>
          </p:cNvPr>
          <p:cNvSpPr txBox="1"/>
          <p:nvPr/>
        </p:nvSpPr>
        <p:spPr>
          <a:xfrm>
            <a:off x="1083734" y="4324610"/>
            <a:ext cx="8068733" cy="2129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CO, O3, TEMP </a:t>
            </a: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순으로 미세먼지 농도에 영향을 많이 미치는 것으로 나타났다</a:t>
            </a:r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dirty="0">
              <a:latin typeface="한컴산뜻돋움" panose="02000000000000000000" pitchFamily="2" charset="-127"/>
              <a:ea typeface="한컴산뜻돋움" panose="02000000000000000000" pitchFamily="2" charset="-127"/>
              <a:sym typeface="Wingdings" panose="05000000000000000000" pitchFamily="2" charset="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온도가 </a:t>
            </a:r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"</a:t>
            </a: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낮을수록</a:t>
            </a:r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" </a:t>
            </a: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미세먼지 농도가 높다</a:t>
            </a:r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일산화탄소 농도가 </a:t>
            </a:r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"</a:t>
            </a: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높을수록</a:t>
            </a:r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" </a:t>
            </a: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미세먼지 농도가 높다</a:t>
            </a:r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오존 농도가 </a:t>
            </a:r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"</a:t>
            </a: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높을수록</a:t>
            </a:r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" </a:t>
            </a: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미세먼지 농도가 높다</a:t>
            </a:r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148027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/>
          <p:cNvSpPr txBox="1">
            <a:spLocks/>
          </p:cNvSpPr>
          <p:nvPr/>
        </p:nvSpPr>
        <p:spPr bwMode="auto">
          <a:xfrm>
            <a:off x="5988710" y="215682"/>
            <a:ext cx="3723615" cy="2746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i="1" kern="0" dirty="0">
                <a:solidFill>
                  <a:srgbClr val="00206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종합 실습</a:t>
            </a:r>
            <a:endParaRPr kumimoji="1" lang="en-US" altLang="ko-KR" sz="1600" i="1" kern="0" dirty="0">
              <a:solidFill>
                <a:srgbClr val="002060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70668" y="130870"/>
            <a:ext cx="7778676" cy="40011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>
              <a:defRPr/>
            </a:pPr>
            <a:r>
              <a:rPr kumimoji="1" lang="ko-KR" altLang="en-US" sz="2000" kern="0" spc="-100" dirty="0">
                <a:solidFill>
                  <a:srgbClr val="00206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모델링 </a:t>
            </a:r>
            <a:r>
              <a:rPr kumimoji="1" lang="en-US" altLang="ko-KR" sz="2000" kern="0" spc="-100" dirty="0">
                <a:solidFill>
                  <a:srgbClr val="00206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&amp; </a:t>
            </a:r>
            <a:r>
              <a:rPr kumimoji="1" lang="ko-KR" altLang="en-US" sz="2000" kern="0" spc="-100" dirty="0">
                <a:solidFill>
                  <a:srgbClr val="00206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요약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F9566D1-A395-4CD2-B451-F32D678BC104}"/>
              </a:ext>
            </a:extLst>
          </p:cNvPr>
          <p:cNvSpPr txBox="1"/>
          <p:nvPr/>
        </p:nvSpPr>
        <p:spPr>
          <a:xfrm>
            <a:off x="270668" y="745628"/>
            <a:ext cx="66787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의사결정트리 </a:t>
            </a:r>
            <a:r>
              <a:rPr kumimoji="1" lang="en-US" altLang="ko-KR" sz="2400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(cont.)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FFA198D-19B3-4601-8E13-7EEE7CA1C9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530" t="54254" r="17008" b="20523"/>
          <a:stretch/>
        </p:blipFill>
        <p:spPr>
          <a:xfrm>
            <a:off x="321468" y="1405008"/>
            <a:ext cx="6781801" cy="140546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707C140-7B56-4781-AF83-DE03F51798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9740" y="1421941"/>
            <a:ext cx="5122334" cy="500053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22C0B35-4546-49AA-8D2B-41675E8D4C17}"/>
              </a:ext>
            </a:extLst>
          </p:cNvPr>
          <p:cNvSpPr txBox="1"/>
          <p:nvPr/>
        </p:nvSpPr>
        <p:spPr>
          <a:xfrm>
            <a:off x="599022" y="3922209"/>
            <a:ext cx="3560984" cy="1295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0" i="0" dirty="0">
                <a:solidFill>
                  <a:srgbClr val="000000"/>
                </a:solidFill>
                <a:effectLst/>
                <a:latin typeface="Helvetica Neue"/>
              </a:rPr>
              <a:t>이 모델은 미세먼지 농도와 다른 변수들 과의 관계를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Helvetica Neue"/>
              </a:rPr>
              <a:t>20%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Helvetica Neue"/>
              </a:rPr>
              <a:t>정도만 설명할 수 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Helvetica Neue"/>
              </a:rPr>
              <a:t>.</a:t>
            </a:r>
            <a:endParaRPr lang="en-US" altLang="ko-KR" dirty="0">
              <a:latin typeface="한컴산뜻돋움" panose="02000000000000000000" pitchFamily="2" charset="-127"/>
              <a:ea typeface="한컴산뜻돋움" panose="02000000000000000000" pitchFamily="2" charset="-127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4331949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/>
          <p:cNvSpPr txBox="1">
            <a:spLocks/>
          </p:cNvSpPr>
          <p:nvPr/>
        </p:nvSpPr>
        <p:spPr bwMode="auto">
          <a:xfrm>
            <a:off x="5988710" y="215682"/>
            <a:ext cx="3723615" cy="2746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i="1" kern="0" dirty="0">
                <a:solidFill>
                  <a:srgbClr val="00206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종합 실습</a:t>
            </a:r>
            <a:endParaRPr kumimoji="1" lang="en-US" altLang="ko-KR" sz="1600" i="1" kern="0" dirty="0">
              <a:solidFill>
                <a:srgbClr val="002060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70668" y="130870"/>
            <a:ext cx="7778676" cy="40011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>
              <a:defRPr/>
            </a:pPr>
            <a:r>
              <a:rPr kumimoji="1" lang="ko-KR" altLang="en-US" sz="2000" kern="0" spc="-100" dirty="0">
                <a:solidFill>
                  <a:srgbClr val="00206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모델링 </a:t>
            </a:r>
            <a:r>
              <a:rPr kumimoji="1" lang="en-US" altLang="ko-KR" sz="2000" kern="0" spc="-100" dirty="0">
                <a:solidFill>
                  <a:srgbClr val="00206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&amp; </a:t>
            </a:r>
            <a:r>
              <a:rPr kumimoji="1" lang="ko-KR" altLang="en-US" sz="2000" kern="0" spc="-100" dirty="0">
                <a:solidFill>
                  <a:srgbClr val="00206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요약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F9566D1-A395-4CD2-B451-F32D678BC104}"/>
              </a:ext>
            </a:extLst>
          </p:cNvPr>
          <p:cNvSpPr txBox="1"/>
          <p:nvPr/>
        </p:nvSpPr>
        <p:spPr>
          <a:xfrm>
            <a:off x="270668" y="745628"/>
            <a:ext cx="66787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의사결정트리</a:t>
            </a:r>
            <a:endParaRPr kumimoji="1" lang="en-US" altLang="ko-KR" sz="2400" b="1" dirty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E372BA8-01BC-4170-81B0-28E6551EE1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2930" y="1485925"/>
            <a:ext cx="4560140" cy="279802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B3844DA-88A5-4857-9765-6823C257AE66}"/>
              </a:ext>
            </a:extLst>
          </p:cNvPr>
          <p:cNvSpPr txBox="1"/>
          <p:nvPr/>
        </p:nvSpPr>
        <p:spPr>
          <a:xfrm>
            <a:off x="918634" y="4663277"/>
            <a:ext cx="8068733" cy="1714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CO, CLOUD </a:t>
            </a: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순으로 미세먼지 농도에 영향을 많이 미치는 것으로 나타났다</a:t>
            </a:r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dirty="0">
              <a:latin typeface="한컴산뜻돋움" panose="02000000000000000000" pitchFamily="2" charset="-127"/>
              <a:ea typeface="한컴산뜻돋움" panose="02000000000000000000" pitchFamily="2" charset="-127"/>
              <a:sym typeface="Wingdings" panose="05000000000000000000" pitchFamily="2" charset="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일산화탄소 농도가 </a:t>
            </a:r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"</a:t>
            </a: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높을수록</a:t>
            </a:r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" </a:t>
            </a: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미세먼지 농도가 높다</a:t>
            </a:r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구름 양이 </a:t>
            </a:r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"</a:t>
            </a: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많을수록</a:t>
            </a:r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" </a:t>
            </a: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미세먼지 농도가 높다</a:t>
            </a:r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470107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/>
          <p:cNvSpPr txBox="1">
            <a:spLocks/>
          </p:cNvSpPr>
          <p:nvPr/>
        </p:nvSpPr>
        <p:spPr bwMode="auto">
          <a:xfrm>
            <a:off x="5988710" y="215682"/>
            <a:ext cx="3723615" cy="2746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i="1" kern="0" dirty="0">
                <a:solidFill>
                  <a:srgbClr val="00206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종합 실습</a:t>
            </a:r>
            <a:endParaRPr kumimoji="1" lang="en-US" altLang="ko-KR" sz="1600" i="1" kern="0" dirty="0">
              <a:solidFill>
                <a:srgbClr val="002060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70668" y="130870"/>
            <a:ext cx="7778676" cy="40011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>
              <a:defRPr/>
            </a:pPr>
            <a:r>
              <a:rPr kumimoji="1" lang="ko-KR" altLang="en-US" sz="2000" kern="0" spc="-100" dirty="0">
                <a:solidFill>
                  <a:srgbClr val="00206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모델링 </a:t>
            </a:r>
            <a:r>
              <a:rPr kumimoji="1" lang="en-US" altLang="ko-KR" sz="2000" kern="0" spc="-100" dirty="0">
                <a:solidFill>
                  <a:srgbClr val="00206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&amp; </a:t>
            </a:r>
            <a:r>
              <a:rPr kumimoji="1" lang="ko-KR" altLang="en-US" sz="2000" kern="0" spc="-100" dirty="0">
                <a:solidFill>
                  <a:srgbClr val="00206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요약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F9566D1-A395-4CD2-B451-F32D678BC104}"/>
              </a:ext>
            </a:extLst>
          </p:cNvPr>
          <p:cNvSpPr txBox="1"/>
          <p:nvPr/>
        </p:nvSpPr>
        <p:spPr>
          <a:xfrm>
            <a:off x="270668" y="745628"/>
            <a:ext cx="66787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랜덤 포레스트</a:t>
            </a:r>
            <a:endParaRPr kumimoji="1" lang="en-US" altLang="ko-KR" sz="2400" b="1" dirty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5A4B7AA-0D05-4515-B4B4-5892317B08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872" t="48025" r="8590" b="45706"/>
          <a:stretch/>
        </p:blipFill>
        <p:spPr>
          <a:xfrm>
            <a:off x="228728" y="1364957"/>
            <a:ext cx="9448544" cy="43530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383D7C8-8E7B-4882-806C-29217A3FB3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1703" y="2081930"/>
            <a:ext cx="4582595" cy="281180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3110A20-1B74-4223-A172-F3FA37481F1E}"/>
              </a:ext>
            </a:extLst>
          </p:cNvPr>
          <p:cNvSpPr txBox="1"/>
          <p:nvPr/>
        </p:nvSpPr>
        <p:spPr>
          <a:xfrm>
            <a:off x="1729317" y="5190885"/>
            <a:ext cx="6447366" cy="883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CO</a:t>
            </a: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가 미세먼지 농도에 영향을 가장 많이 미치는 것으로 나타났다</a:t>
            </a:r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일산화탄소 농도가 </a:t>
            </a:r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"</a:t>
            </a: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높을수록</a:t>
            </a:r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" </a:t>
            </a: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미세먼지 농도가 높다</a:t>
            </a:r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501184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/>
          <p:cNvSpPr txBox="1">
            <a:spLocks/>
          </p:cNvSpPr>
          <p:nvPr/>
        </p:nvSpPr>
        <p:spPr bwMode="auto">
          <a:xfrm>
            <a:off x="5988710" y="215682"/>
            <a:ext cx="3723615" cy="2746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i="1" kern="0" dirty="0">
                <a:solidFill>
                  <a:srgbClr val="00206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종합 실습</a:t>
            </a:r>
            <a:endParaRPr kumimoji="1" lang="en-US" altLang="ko-KR" sz="1600" i="1" kern="0" dirty="0">
              <a:solidFill>
                <a:srgbClr val="002060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70668" y="130870"/>
            <a:ext cx="7778676" cy="40011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>
              <a:defRPr/>
            </a:pPr>
            <a:r>
              <a:rPr kumimoji="1" lang="ko-KR" altLang="en-US" sz="2000" kern="0" spc="-100" dirty="0">
                <a:solidFill>
                  <a:srgbClr val="00206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모델링 </a:t>
            </a:r>
            <a:r>
              <a:rPr kumimoji="1" lang="en-US" altLang="ko-KR" sz="2000" kern="0" spc="-100" dirty="0">
                <a:solidFill>
                  <a:srgbClr val="00206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&amp; </a:t>
            </a:r>
            <a:r>
              <a:rPr kumimoji="1" lang="ko-KR" altLang="en-US" sz="2000" kern="0" spc="-100" dirty="0">
                <a:solidFill>
                  <a:srgbClr val="00206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요약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F9566D1-A395-4CD2-B451-F32D678BC104}"/>
              </a:ext>
            </a:extLst>
          </p:cNvPr>
          <p:cNvSpPr txBox="1"/>
          <p:nvPr/>
        </p:nvSpPr>
        <p:spPr>
          <a:xfrm>
            <a:off x="270668" y="745628"/>
            <a:ext cx="66787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그래디언트 부스팅</a:t>
            </a:r>
            <a:endParaRPr kumimoji="1" lang="en-US" altLang="ko-KR" sz="2400" b="1" dirty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3C03CAC-70A1-4E03-B938-DC834D75B2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701" t="41643" r="12736" b="43770"/>
          <a:stretch/>
        </p:blipFill>
        <p:spPr>
          <a:xfrm>
            <a:off x="717158" y="1421941"/>
            <a:ext cx="8535980" cy="96519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C0914D4-A689-461E-B20F-A5BE0B30DC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668" y="3069989"/>
            <a:ext cx="4449001" cy="272983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6B4E8E1-6C5C-478F-BF5C-F9A8D0C166EE}"/>
              </a:ext>
            </a:extLst>
          </p:cNvPr>
          <p:cNvSpPr txBox="1"/>
          <p:nvPr/>
        </p:nvSpPr>
        <p:spPr>
          <a:xfrm>
            <a:off x="4867043" y="3164307"/>
            <a:ext cx="4845282" cy="2314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CO, O3, CLOUD </a:t>
            </a:r>
            <a:r>
              <a:rPr lang="ko-KR" altLang="en-US" sz="1600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순으로 미세먼지 농도에 영향을 가장 많이 미치는 것으로 나타났다</a:t>
            </a:r>
            <a:r>
              <a:rPr lang="en-US" altLang="ko-KR" sz="1600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600" dirty="0">
              <a:latin typeface="한컴산뜻돋움" panose="02000000000000000000" pitchFamily="2" charset="-127"/>
              <a:ea typeface="한컴산뜻돋움" panose="02000000000000000000" pitchFamily="2" charset="-127"/>
              <a:sym typeface="Wingdings" panose="05000000000000000000" pitchFamily="2" charset="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일산화탄소 농도가 </a:t>
            </a:r>
            <a:r>
              <a:rPr lang="en-US" altLang="ko-KR" sz="1600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"</a:t>
            </a:r>
            <a:r>
              <a:rPr lang="ko-KR" altLang="en-US" sz="1600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높을수록</a:t>
            </a:r>
            <a:r>
              <a:rPr lang="en-US" altLang="ko-KR" sz="1600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" </a:t>
            </a:r>
            <a:r>
              <a:rPr lang="ko-KR" altLang="en-US" sz="1600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미세먼지 농도가 높다</a:t>
            </a:r>
            <a:r>
              <a:rPr lang="en-US" altLang="ko-KR" sz="1600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오존의 농도가 </a:t>
            </a:r>
            <a:r>
              <a:rPr lang="en-US" altLang="ko-KR" sz="1600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"</a:t>
            </a:r>
            <a:r>
              <a:rPr lang="ko-KR" altLang="en-US" sz="1600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높을수록</a:t>
            </a:r>
            <a:r>
              <a:rPr lang="en-US" altLang="ko-KR" sz="1600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" </a:t>
            </a:r>
            <a:r>
              <a:rPr lang="ko-KR" altLang="en-US" sz="1600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미세먼지 농도가 높다</a:t>
            </a:r>
            <a:r>
              <a:rPr lang="en-US" altLang="ko-KR" sz="1600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구름량이 </a:t>
            </a:r>
            <a:r>
              <a:rPr lang="en-US" altLang="ko-KR" sz="1600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"</a:t>
            </a:r>
            <a:r>
              <a:rPr lang="ko-KR" altLang="en-US" sz="1600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많을수록</a:t>
            </a:r>
            <a:r>
              <a:rPr lang="en-US" altLang="ko-KR" sz="1600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" </a:t>
            </a:r>
            <a:r>
              <a:rPr lang="ko-KR" altLang="en-US" sz="1600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미세먼지 농도가 높다</a:t>
            </a:r>
            <a:r>
              <a:rPr lang="en-US" altLang="ko-KR" sz="1600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570923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/>
          <p:cNvSpPr txBox="1">
            <a:spLocks/>
          </p:cNvSpPr>
          <p:nvPr/>
        </p:nvSpPr>
        <p:spPr bwMode="auto">
          <a:xfrm>
            <a:off x="5988710" y="215682"/>
            <a:ext cx="3723615" cy="2746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i="1" kern="0" dirty="0">
                <a:solidFill>
                  <a:srgbClr val="00206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종합 실습</a:t>
            </a:r>
            <a:endParaRPr kumimoji="1" lang="en-US" altLang="ko-KR" sz="1600" i="1" kern="0" dirty="0">
              <a:solidFill>
                <a:srgbClr val="002060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70668" y="130870"/>
            <a:ext cx="7778676" cy="40011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>
              <a:defRPr/>
            </a:pPr>
            <a:r>
              <a:rPr kumimoji="1" lang="ko-KR" altLang="en-US" sz="2000" kern="0" spc="-100" dirty="0">
                <a:solidFill>
                  <a:srgbClr val="00206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모델링 </a:t>
            </a:r>
            <a:r>
              <a:rPr kumimoji="1" lang="en-US" altLang="ko-KR" sz="2000" kern="0" spc="-100" dirty="0">
                <a:solidFill>
                  <a:srgbClr val="00206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&amp; </a:t>
            </a:r>
            <a:r>
              <a:rPr kumimoji="1" lang="ko-KR" altLang="en-US" sz="2000" kern="0" spc="-100" dirty="0">
                <a:solidFill>
                  <a:srgbClr val="00206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요약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F9566D1-A395-4CD2-B451-F32D678BC104}"/>
              </a:ext>
            </a:extLst>
          </p:cNvPr>
          <p:cNvSpPr txBox="1"/>
          <p:nvPr/>
        </p:nvSpPr>
        <p:spPr>
          <a:xfrm>
            <a:off x="270668" y="745628"/>
            <a:ext cx="66787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모델 평가</a:t>
            </a:r>
            <a:endParaRPr kumimoji="1" lang="en-US" altLang="ko-KR" sz="2400" b="1" dirty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pic>
        <p:nvPicPr>
          <p:cNvPr id="4" name="그림 3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80E2D4A7-C544-4DD4-BBB8-A8900ED262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13" y="1780709"/>
            <a:ext cx="5048559" cy="390685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95C4BF3-3FB9-4BC3-8719-B9EAE2A3B0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769" t="45241" r="70831" b="44092"/>
          <a:stretch/>
        </p:blipFill>
        <p:spPr>
          <a:xfrm>
            <a:off x="6339415" y="1937201"/>
            <a:ext cx="2507489" cy="104478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5A0F6B-5B42-4E9A-8E2E-60FE1E53D07C}"/>
              </a:ext>
            </a:extLst>
          </p:cNvPr>
          <p:cNvSpPr txBox="1"/>
          <p:nvPr/>
        </p:nvSpPr>
        <p:spPr>
          <a:xfrm>
            <a:off x="5682374" y="3675888"/>
            <a:ext cx="4029951" cy="1714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b="1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다중선형회귀모델</a:t>
            </a:r>
            <a:r>
              <a:rPr lang="ko-KR" altLang="en-US" sz="1800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이 가장 설명력도 좋으며</a:t>
            </a:r>
            <a:r>
              <a:rPr lang="en-US" altLang="ko-KR" sz="1800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, </a:t>
            </a:r>
            <a:r>
              <a:rPr lang="ko-KR" altLang="en-US" sz="1800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예측을 잘 한다</a:t>
            </a:r>
            <a:r>
              <a:rPr lang="en-US" altLang="ko-KR" sz="1800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의사결정트리가 가장 설명력이 안 좋으며</a:t>
            </a:r>
            <a:r>
              <a:rPr lang="en-US" altLang="ko-KR" sz="1800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, </a:t>
            </a:r>
            <a:r>
              <a:rPr lang="ko-KR" altLang="en-US" sz="1800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예측도 잘 못한다</a:t>
            </a:r>
            <a:r>
              <a:rPr lang="en-US" altLang="ko-KR" sz="1800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632828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/>
          <p:cNvSpPr txBox="1">
            <a:spLocks/>
          </p:cNvSpPr>
          <p:nvPr/>
        </p:nvSpPr>
        <p:spPr bwMode="auto">
          <a:xfrm>
            <a:off x="5988710" y="215682"/>
            <a:ext cx="3723615" cy="2746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i="1" kern="0" dirty="0">
                <a:solidFill>
                  <a:srgbClr val="00206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종합 실습</a:t>
            </a:r>
            <a:endParaRPr kumimoji="1" lang="en-US" altLang="ko-KR" sz="1600" i="1" kern="0" dirty="0">
              <a:solidFill>
                <a:srgbClr val="002060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70668" y="130870"/>
            <a:ext cx="7778676" cy="40011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>
              <a:defRPr/>
            </a:pPr>
            <a:r>
              <a:rPr kumimoji="1" lang="ko-KR" altLang="en-US" sz="2000" kern="0" spc="-100" dirty="0">
                <a:solidFill>
                  <a:srgbClr val="00206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결론 및 대안제시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A452BF-18FD-444A-8004-051E73B7CE3E}"/>
              </a:ext>
            </a:extLst>
          </p:cNvPr>
          <p:cNvSpPr txBox="1"/>
          <p:nvPr/>
        </p:nvSpPr>
        <p:spPr>
          <a:xfrm>
            <a:off x="558609" y="1348789"/>
            <a:ext cx="8788781" cy="25453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네 가지 모델 중 </a:t>
            </a:r>
            <a:r>
              <a:rPr lang="ko-KR" altLang="en-US" b="1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다중선형회귀모델</a:t>
            </a: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이 </a:t>
            </a:r>
            <a:r>
              <a:rPr lang="en-US" altLang="ko-KR" b="1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0.465</a:t>
            </a: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로</a:t>
            </a:r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 </a:t>
            </a: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가장 설명력도 좋으며</a:t>
            </a:r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, </a:t>
            </a: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상대적으로 예측을 잘 한다</a:t>
            </a:r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. </a:t>
            </a: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→ 이 모델은 미세먼지 농도와 다른 요인과의 관계를 </a:t>
            </a:r>
            <a:r>
              <a:rPr lang="en-US" altLang="ko-KR" b="1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46.5%</a:t>
            </a:r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 </a:t>
            </a: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정도 설명할 수 있다</a:t>
            </a:r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. (</a:t>
            </a: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즉</a:t>
            </a:r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, </a:t>
            </a: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예측할 수 있다</a:t>
            </a:r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.)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2. </a:t>
            </a: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네 가지 모델들이 공통적으로 가장 영향을 크게 주는 변수는 </a:t>
            </a:r>
            <a:r>
              <a:rPr lang="en-US" altLang="ko-KR" b="1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CO(</a:t>
            </a:r>
            <a:r>
              <a:rPr lang="ko-KR" altLang="en-US" b="1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일산화탄소</a:t>
            </a:r>
            <a:r>
              <a:rPr lang="en-US" altLang="ko-KR" b="1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)</a:t>
            </a: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이다</a:t>
            </a:r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. </a:t>
            </a: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즉</a:t>
            </a:r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, </a:t>
            </a: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네 모델 모두 </a:t>
            </a:r>
            <a:r>
              <a:rPr lang="en-US" altLang="ko-KR" b="1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‘</a:t>
            </a:r>
            <a:r>
              <a:rPr lang="ko-KR" altLang="en-US" b="1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일산화탄소 농도가 </a:t>
            </a:r>
            <a:r>
              <a:rPr lang="en-US" altLang="ko-KR" b="1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"</a:t>
            </a:r>
            <a:r>
              <a:rPr lang="ko-KR" altLang="en-US" b="1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높을수록</a:t>
            </a:r>
            <a:r>
              <a:rPr lang="en-US" altLang="ko-KR" b="1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" </a:t>
            </a:r>
            <a:r>
              <a:rPr lang="ko-KR" altLang="en-US" b="1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미세먼지 농도가 높다</a:t>
            </a:r>
            <a:r>
              <a:rPr lang="en-US" altLang="ko-KR" b="1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.’</a:t>
            </a: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고 말하고 있다</a:t>
            </a:r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3. </a:t>
            </a: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예상과 달리 비나 바람은 미세먼지 유발에 주요한 요인이 되지 않는다</a:t>
            </a:r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E03223-930F-4EB8-B377-7498B5543411}"/>
              </a:ext>
            </a:extLst>
          </p:cNvPr>
          <p:cNvSpPr txBox="1"/>
          <p:nvPr/>
        </p:nvSpPr>
        <p:spPr>
          <a:xfrm>
            <a:off x="270668" y="745628"/>
            <a:ext cx="66787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결론</a:t>
            </a:r>
            <a:endParaRPr kumimoji="1" lang="en-US" altLang="ko-KR" sz="2400" b="1" dirty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2AE643-A7A8-4BB4-96D9-C509937683D5}"/>
              </a:ext>
            </a:extLst>
          </p:cNvPr>
          <p:cNvSpPr txBox="1"/>
          <p:nvPr/>
        </p:nvSpPr>
        <p:spPr>
          <a:xfrm>
            <a:off x="270668" y="4332167"/>
            <a:ext cx="66787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대안제시</a:t>
            </a:r>
            <a:endParaRPr kumimoji="1" lang="en-US" altLang="ko-KR" sz="2400" b="1" dirty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7371C4D-73A2-44DF-85A3-A3D8B3051212}"/>
              </a:ext>
            </a:extLst>
          </p:cNvPr>
          <p:cNvSpPr txBox="1"/>
          <p:nvPr/>
        </p:nvSpPr>
        <p:spPr>
          <a:xfrm>
            <a:off x="558608" y="4935515"/>
            <a:ext cx="8788781" cy="1298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CO</a:t>
            </a: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 농도를 높게 만드는 주요 원인 중 하나가 대기오염이다</a:t>
            </a:r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. </a:t>
            </a: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현재 시행하고 있는 탄소 배출 저감 관련 정책을 확장하고</a:t>
            </a:r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, </a:t>
            </a: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이를 실천함에 따른 인센티브 제도를 도입하면 탄소 배출량을 줄여 장기적으로 미세먼지 농도도 낮출 수 있을 것으로 보인다</a:t>
            </a:r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270770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/>
          <p:cNvSpPr txBox="1">
            <a:spLocks/>
          </p:cNvSpPr>
          <p:nvPr/>
        </p:nvSpPr>
        <p:spPr bwMode="auto">
          <a:xfrm>
            <a:off x="5988710" y="215682"/>
            <a:ext cx="3723615" cy="2746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i="1" kern="0" dirty="0">
                <a:solidFill>
                  <a:srgbClr val="00206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종합 실습</a:t>
            </a:r>
            <a:endParaRPr kumimoji="1" lang="en-US" altLang="ko-KR" sz="1600" i="1" kern="0" dirty="0">
              <a:solidFill>
                <a:srgbClr val="002060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70668" y="130870"/>
            <a:ext cx="7778676" cy="40011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>
              <a:defRPr/>
            </a:pPr>
            <a:r>
              <a:rPr kumimoji="1" lang="en-US" altLang="ko-KR" sz="2000" kern="0" spc="-100" dirty="0">
                <a:solidFill>
                  <a:srgbClr val="00206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Lesson Learn</a:t>
            </a:r>
            <a:endParaRPr kumimoji="1" lang="ko-KR" altLang="en-US" sz="2000" kern="0" spc="-100" dirty="0">
              <a:solidFill>
                <a:srgbClr val="002060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94C339-12ED-4234-8C06-998FC10028A1}"/>
              </a:ext>
            </a:extLst>
          </p:cNvPr>
          <p:cNvSpPr txBox="1"/>
          <p:nvPr/>
        </p:nvSpPr>
        <p:spPr>
          <a:xfrm>
            <a:off x="270668" y="2024099"/>
            <a:ext cx="9201557" cy="2960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이론 혹은 간단한 실습을 넘어서서 이렇게 연습해서 키운 능력을 가지고 실생활 문제를 해결해볼 수 있는 좋은 경험이었다</a:t>
            </a:r>
            <a:r>
              <a:rPr kumimoji="1"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.</a:t>
            </a:r>
            <a:endParaRPr kumimoji="1" lang="en-US" altLang="ko-Kore-KR" dirty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kumimoji="1" lang="en-US" altLang="ko-KR" dirty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toy problem</a:t>
            </a:r>
            <a:r>
              <a:rPr kumimoji="1"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을 풀 때와 달리 </a:t>
            </a:r>
            <a:r>
              <a:rPr kumimoji="1"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real-world</a:t>
            </a:r>
            <a:r>
              <a:rPr kumimoji="1"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에서의 데이터는 생각보다 정제되지 않았으며 이를 가지고 제대로 분석하기는 쉽지 않다는 것을 깨닫았다</a:t>
            </a:r>
            <a:r>
              <a:rPr kumimoji="1"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kumimoji="1" lang="en-US" altLang="ko-KR" dirty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어떠한 문제에 대해 비즈니스적인 측면으로 접근하는 방법을 익힐 수 있었다</a:t>
            </a:r>
            <a:r>
              <a:rPr kumimoji="1"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270770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65000"/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>
            <a:fillRect l="-14000" r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061634" y="3075057"/>
            <a:ext cx="57827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THE END</a:t>
            </a:r>
          </a:p>
        </p:txBody>
      </p:sp>
    </p:spTree>
    <p:extLst>
      <p:ext uri="{BB962C8B-B14F-4D97-AF65-F5344CB8AC3E}">
        <p14:creationId xmlns:p14="http://schemas.microsoft.com/office/powerpoint/2010/main" val="27071558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/>
          <p:cNvSpPr txBox="1">
            <a:spLocks/>
          </p:cNvSpPr>
          <p:nvPr/>
        </p:nvSpPr>
        <p:spPr bwMode="auto">
          <a:xfrm>
            <a:off x="5988710" y="215682"/>
            <a:ext cx="3723615" cy="2746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i="1" kern="0" dirty="0">
                <a:solidFill>
                  <a:srgbClr val="00206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종합 실습</a:t>
            </a:r>
            <a:endParaRPr kumimoji="1" lang="en-US" altLang="ko-KR" sz="1600" i="1" kern="0" dirty="0">
              <a:solidFill>
                <a:srgbClr val="002060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70668" y="130870"/>
            <a:ext cx="7778676" cy="40011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>
              <a:defRPr/>
            </a:pPr>
            <a:r>
              <a:rPr kumimoji="1" lang="ko-KR" altLang="en-US" sz="2000" kern="0" spc="-100" dirty="0">
                <a:solidFill>
                  <a:srgbClr val="00206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과제 정의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1EFEE4-36E7-4BD8-8B20-32A6AE4C6EC0}"/>
              </a:ext>
            </a:extLst>
          </p:cNvPr>
          <p:cNvSpPr txBox="1"/>
          <p:nvPr/>
        </p:nvSpPr>
        <p:spPr>
          <a:xfrm>
            <a:off x="232172" y="954636"/>
            <a:ext cx="9441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분석 목표</a:t>
            </a:r>
            <a:endParaRPr kumimoji="1" lang="en-US" altLang="ko-KR" dirty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C0BA41-D4CB-4C50-A548-793CCB5E6534}"/>
              </a:ext>
            </a:extLst>
          </p:cNvPr>
          <p:cNvSpPr txBox="1"/>
          <p:nvPr/>
        </p:nvSpPr>
        <p:spPr>
          <a:xfrm>
            <a:off x="270669" y="1657451"/>
            <a:ext cx="9441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미세먼지 유발하는 요인을 찾으며 미세먼지 발생을 감소시킬 수 있는 방안을 제시한다</a:t>
            </a:r>
            <a:r>
              <a:rPr kumimoji="1"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E420AC-3F7E-4D77-AC9E-A7B0467FE2A1}"/>
              </a:ext>
            </a:extLst>
          </p:cNvPr>
          <p:cNvSpPr txBox="1"/>
          <p:nvPr/>
        </p:nvSpPr>
        <p:spPr>
          <a:xfrm>
            <a:off x="270669" y="2512324"/>
            <a:ext cx="9441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가설 설정</a:t>
            </a:r>
            <a:endParaRPr kumimoji="1" lang="en-US" altLang="ko-KR" dirty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FD4B01D-2171-4FF5-912A-D971150F70C5}"/>
              </a:ext>
            </a:extLst>
          </p:cNvPr>
          <p:cNvSpPr txBox="1"/>
          <p:nvPr/>
        </p:nvSpPr>
        <p:spPr>
          <a:xfrm>
            <a:off x="1134269" y="3193914"/>
            <a:ext cx="7425531" cy="883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미세먼지는 계절의 영향을 받는다</a:t>
            </a:r>
            <a:r>
              <a:rPr kumimoji="1"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kumimoji="1"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(</a:t>
            </a:r>
            <a:r>
              <a:rPr kumimoji="1"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즉</a:t>
            </a:r>
            <a:r>
              <a:rPr kumimoji="1"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, </a:t>
            </a:r>
            <a:r>
              <a:rPr kumimoji="1"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봄에 미세먼지 농도가 높아지고 겨울에 미세먼지 농도가 낮아질 것이다</a:t>
            </a:r>
            <a:r>
              <a:rPr kumimoji="1"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.)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9F7B5C2-23FE-4617-88F6-F5F76ACF687F}"/>
              </a:ext>
            </a:extLst>
          </p:cNvPr>
          <p:cNvSpPr txBox="1"/>
          <p:nvPr/>
        </p:nvSpPr>
        <p:spPr>
          <a:xfrm>
            <a:off x="394569" y="3410605"/>
            <a:ext cx="449022" cy="450000"/>
          </a:xfrm>
          <a:prstGeom prst="ellipse">
            <a:avLst/>
          </a:prstGeom>
          <a:noFill/>
          <a:ln w="38100">
            <a:solidFill>
              <a:srgbClr val="507BC8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1</a:t>
            </a:r>
            <a:endParaRPr lang="ko-KR" altLang="en-US" dirty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EB85E3-1BC5-483C-99CE-C7996959CB75}"/>
              </a:ext>
            </a:extLst>
          </p:cNvPr>
          <p:cNvSpPr txBox="1"/>
          <p:nvPr/>
        </p:nvSpPr>
        <p:spPr>
          <a:xfrm>
            <a:off x="1134269" y="4216624"/>
            <a:ext cx="7425531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비가 오는 날은 안 오는 날에 비해 미세먼지 농도가 낮을 것이다</a:t>
            </a:r>
            <a:r>
              <a:rPr kumimoji="1"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4087683-CFA4-4024-B4A7-D65F126BD714}"/>
              </a:ext>
            </a:extLst>
          </p:cNvPr>
          <p:cNvSpPr txBox="1"/>
          <p:nvPr/>
        </p:nvSpPr>
        <p:spPr>
          <a:xfrm>
            <a:off x="394569" y="4234509"/>
            <a:ext cx="449022" cy="450000"/>
          </a:xfrm>
          <a:prstGeom prst="ellipse">
            <a:avLst/>
          </a:prstGeom>
          <a:noFill/>
          <a:ln w="38100">
            <a:solidFill>
              <a:srgbClr val="507BC8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2</a:t>
            </a:r>
            <a:endParaRPr lang="ko-KR" altLang="en-US" dirty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440F49C-B4BD-4346-A0BB-4EB6E6DB91A2}"/>
              </a:ext>
            </a:extLst>
          </p:cNvPr>
          <p:cNvSpPr txBox="1"/>
          <p:nvPr/>
        </p:nvSpPr>
        <p:spPr>
          <a:xfrm>
            <a:off x="1134269" y="4935943"/>
            <a:ext cx="7425531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바람이 센 날은 약한 날에 비해 미세먼지 농도가 낮을 것이다</a:t>
            </a:r>
            <a:r>
              <a:rPr kumimoji="1"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70CB005-AD50-4B64-B9EF-D88FAA74DFBF}"/>
              </a:ext>
            </a:extLst>
          </p:cNvPr>
          <p:cNvSpPr txBox="1"/>
          <p:nvPr/>
        </p:nvSpPr>
        <p:spPr>
          <a:xfrm>
            <a:off x="394569" y="4953828"/>
            <a:ext cx="449022" cy="450000"/>
          </a:xfrm>
          <a:prstGeom prst="ellipse">
            <a:avLst/>
          </a:prstGeom>
          <a:noFill/>
          <a:ln w="38100">
            <a:solidFill>
              <a:srgbClr val="507BC8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3</a:t>
            </a:r>
            <a:endParaRPr lang="ko-KR" altLang="en-US" dirty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B3E6C54-C34E-40B3-9060-7ABB38C13DE7}"/>
              </a:ext>
            </a:extLst>
          </p:cNvPr>
          <p:cNvSpPr txBox="1"/>
          <p:nvPr/>
        </p:nvSpPr>
        <p:spPr>
          <a:xfrm>
            <a:off x="1134269" y="5700724"/>
            <a:ext cx="7425531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기온에 따른 미세먼지 농도 차이는 없을 것이다</a:t>
            </a:r>
            <a:r>
              <a:rPr kumimoji="1"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094E774-9978-4043-BF8B-5DD0ADDC13DE}"/>
              </a:ext>
            </a:extLst>
          </p:cNvPr>
          <p:cNvSpPr txBox="1"/>
          <p:nvPr/>
        </p:nvSpPr>
        <p:spPr>
          <a:xfrm>
            <a:off x="394569" y="5718609"/>
            <a:ext cx="449022" cy="450000"/>
          </a:xfrm>
          <a:prstGeom prst="ellipse">
            <a:avLst/>
          </a:prstGeom>
          <a:noFill/>
          <a:ln w="38100">
            <a:solidFill>
              <a:srgbClr val="507BC8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4</a:t>
            </a:r>
            <a:endParaRPr lang="ko-KR" altLang="en-US" dirty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834843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/>
          <p:cNvSpPr txBox="1">
            <a:spLocks/>
          </p:cNvSpPr>
          <p:nvPr/>
        </p:nvSpPr>
        <p:spPr bwMode="auto">
          <a:xfrm>
            <a:off x="5988710" y="215682"/>
            <a:ext cx="3723615" cy="2746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i="1" kern="0" dirty="0">
                <a:solidFill>
                  <a:srgbClr val="00206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종합 실습</a:t>
            </a:r>
            <a:endParaRPr kumimoji="1" lang="en-US" altLang="ko-KR" sz="1600" i="1" kern="0" dirty="0">
              <a:solidFill>
                <a:srgbClr val="002060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70668" y="130870"/>
            <a:ext cx="7778676" cy="40011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>
              <a:defRPr/>
            </a:pPr>
            <a:r>
              <a:rPr kumimoji="1" lang="ko-KR" altLang="en-US" sz="2000" kern="0" spc="-100" dirty="0">
                <a:solidFill>
                  <a:srgbClr val="00206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분석 계획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0BCD6DC-B45E-43D3-95B4-B3B6978675AD}"/>
              </a:ext>
            </a:extLst>
          </p:cNvPr>
          <p:cNvGrpSpPr/>
          <p:nvPr/>
        </p:nvGrpSpPr>
        <p:grpSpPr>
          <a:xfrm>
            <a:off x="1103586" y="1241540"/>
            <a:ext cx="3001167" cy="1258970"/>
            <a:chOff x="1442254" y="1436274"/>
            <a:chExt cx="3001167" cy="125897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E8B8DFB-B324-43D7-9955-C7E3C5A24B6C}"/>
                </a:ext>
              </a:extLst>
            </p:cNvPr>
            <p:cNvSpPr txBox="1"/>
            <p:nvPr/>
          </p:nvSpPr>
          <p:spPr>
            <a:xfrm>
              <a:off x="1442254" y="1436274"/>
              <a:ext cx="300116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sz="2400" b="1" dirty="0"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데이터 전처리</a:t>
              </a:r>
              <a:endParaRPr kumimoji="1" lang="en-US" altLang="ko-KR" sz="2400" b="1" dirty="0">
                <a:latin typeface="한컴산뜻돋움" panose="02000000000000000000" pitchFamily="2" charset="-127"/>
                <a:ea typeface="한컴산뜻돋움" panose="02000000000000000000" pitchFamily="2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C949186-923B-41E0-8315-82110A56381B}"/>
                </a:ext>
              </a:extLst>
            </p:cNvPr>
            <p:cNvSpPr txBox="1"/>
            <p:nvPr/>
          </p:nvSpPr>
          <p:spPr>
            <a:xfrm>
              <a:off x="1752723" y="2048913"/>
              <a:ext cx="238022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dirty="0"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- </a:t>
              </a:r>
              <a:r>
                <a:rPr kumimoji="1" lang="ko-KR" altLang="en-US" dirty="0"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결측치 확인 및 처리</a:t>
              </a:r>
              <a:endParaRPr kumimoji="1"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</a:endParaRPr>
            </a:p>
            <a:p>
              <a:r>
                <a:rPr kumimoji="1" lang="en-US" altLang="ko-KR" dirty="0"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- </a:t>
              </a:r>
              <a:r>
                <a:rPr kumimoji="1" lang="ko-KR" altLang="en-US" dirty="0"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이상치 확인 및 처리</a:t>
              </a:r>
              <a:endParaRPr kumimoji="1"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4518A100-9947-42C6-A034-DB26498C5C20}"/>
              </a:ext>
            </a:extLst>
          </p:cNvPr>
          <p:cNvGrpSpPr/>
          <p:nvPr/>
        </p:nvGrpSpPr>
        <p:grpSpPr>
          <a:xfrm>
            <a:off x="436818" y="3626416"/>
            <a:ext cx="2844006" cy="1865721"/>
            <a:chOff x="436818" y="3795751"/>
            <a:chExt cx="2844006" cy="1865721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6E5CD3B-89BB-4F16-ABDC-9F52445B43C6}"/>
                </a:ext>
              </a:extLst>
            </p:cNvPr>
            <p:cNvSpPr txBox="1"/>
            <p:nvPr/>
          </p:nvSpPr>
          <p:spPr>
            <a:xfrm>
              <a:off x="436818" y="3795751"/>
              <a:ext cx="284400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sz="2400" b="1" dirty="0"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모델 선정 </a:t>
              </a:r>
              <a:endParaRPr kumimoji="1" lang="en-US" altLang="ko-KR" sz="2400" b="1" dirty="0">
                <a:latin typeface="한컴산뜻돋움" panose="02000000000000000000" pitchFamily="2" charset="-127"/>
                <a:ea typeface="한컴산뜻돋움" panose="02000000000000000000" pitchFamily="2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85909F1-890D-4A53-AEED-A2BB67713D46}"/>
                </a:ext>
              </a:extLst>
            </p:cNvPr>
            <p:cNvSpPr txBox="1"/>
            <p:nvPr/>
          </p:nvSpPr>
          <p:spPr>
            <a:xfrm>
              <a:off x="778272" y="4461143"/>
              <a:ext cx="2365173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dirty="0"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- </a:t>
              </a:r>
              <a:r>
                <a:rPr kumimoji="1" lang="ko-KR" altLang="en-US" dirty="0"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다중 회귀분석</a:t>
              </a:r>
              <a:endParaRPr kumimoji="1"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</a:endParaRPr>
            </a:p>
            <a:p>
              <a:r>
                <a:rPr kumimoji="1" lang="en-US" altLang="ko-KR" dirty="0"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- </a:t>
              </a:r>
              <a:r>
                <a:rPr kumimoji="1" lang="ko-KR" altLang="en-US" dirty="0"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의사결정나무 </a:t>
              </a:r>
              <a:endParaRPr kumimoji="1"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</a:endParaRPr>
            </a:p>
            <a:p>
              <a:r>
                <a:rPr kumimoji="1" lang="en-US" altLang="ko-KR" dirty="0"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- </a:t>
              </a:r>
              <a:r>
                <a:rPr kumimoji="1" lang="ko-KR" altLang="en-US" dirty="0"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랜덤 포레스트</a:t>
              </a:r>
              <a:endParaRPr kumimoji="1"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</a:endParaRPr>
            </a:p>
            <a:p>
              <a:r>
                <a:rPr kumimoji="1" lang="en-US" altLang="ko-KR" dirty="0"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- </a:t>
              </a:r>
              <a:r>
                <a:rPr kumimoji="1" lang="ko-KR" altLang="en-US" dirty="0"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그래디언트 부스팅</a:t>
              </a:r>
              <a:endParaRPr kumimoji="1"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A8FB7880-B455-4F23-A42A-FAE7154211CE}"/>
              </a:ext>
            </a:extLst>
          </p:cNvPr>
          <p:cNvGrpSpPr/>
          <p:nvPr/>
        </p:nvGrpSpPr>
        <p:grpSpPr>
          <a:xfrm>
            <a:off x="3614785" y="3626416"/>
            <a:ext cx="2844006" cy="2087640"/>
            <a:chOff x="3411584" y="4257416"/>
            <a:chExt cx="2844006" cy="2087640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5BF7DED-AD81-4535-BD55-496DD7117407}"/>
                </a:ext>
              </a:extLst>
            </p:cNvPr>
            <p:cNvSpPr txBox="1"/>
            <p:nvPr/>
          </p:nvSpPr>
          <p:spPr>
            <a:xfrm>
              <a:off x="4137393" y="4867728"/>
              <a:ext cx="1392387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kumimoji="1" lang="en-US" altLang="ko-KR" dirty="0"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R</a:t>
              </a:r>
              <a:r>
                <a:rPr kumimoji="1" lang="en-US" altLang="ko-KR" baseline="30000" dirty="0"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2</a:t>
              </a:r>
            </a:p>
            <a:p>
              <a:pPr marL="285750" indent="-285750">
                <a:buFontTx/>
                <a:buChar char="-"/>
              </a:pPr>
              <a:r>
                <a:rPr kumimoji="1" lang="en-US" altLang="ko-KR" dirty="0"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MSE</a:t>
              </a:r>
            </a:p>
            <a:p>
              <a:pPr marL="285750" indent="-285750">
                <a:buFontTx/>
                <a:buChar char="-"/>
              </a:pPr>
              <a:r>
                <a:rPr kumimoji="1" lang="en-US" altLang="ko-KR" dirty="0"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RMSE</a:t>
              </a:r>
            </a:p>
            <a:p>
              <a:pPr marL="285750" indent="-285750">
                <a:buFontTx/>
                <a:buChar char="-"/>
              </a:pPr>
              <a:r>
                <a:rPr kumimoji="1" lang="en-US" altLang="ko-KR" dirty="0"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MAE</a:t>
              </a:r>
            </a:p>
            <a:p>
              <a:pPr marL="285750" indent="-285750">
                <a:buFontTx/>
                <a:buChar char="-"/>
              </a:pPr>
              <a:r>
                <a:rPr kumimoji="1" lang="en-US" altLang="ko-KR" dirty="0"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MAPE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F6E28C1-B53D-44E4-8947-775C4AF76070}"/>
                </a:ext>
              </a:extLst>
            </p:cNvPr>
            <p:cNvSpPr txBox="1"/>
            <p:nvPr/>
          </p:nvSpPr>
          <p:spPr>
            <a:xfrm>
              <a:off x="3411584" y="4257416"/>
              <a:ext cx="284400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sz="2400" b="1" dirty="0"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모델 평가 </a:t>
              </a:r>
              <a:endParaRPr kumimoji="1" lang="en-US" altLang="ko-KR" sz="2400" b="1" dirty="0">
                <a:latin typeface="한컴산뜻돋움" panose="02000000000000000000" pitchFamily="2" charset="-127"/>
                <a:ea typeface="한컴산뜻돋움" panose="02000000000000000000" pitchFamily="2" charset="-127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7D281FC4-4232-450E-98D2-62A1A681387F}"/>
              </a:ext>
            </a:extLst>
          </p:cNvPr>
          <p:cNvGrpSpPr/>
          <p:nvPr/>
        </p:nvGrpSpPr>
        <p:grpSpPr>
          <a:xfrm>
            <a:off x="6441857" y="3670818"/>
            <a:ext cx="2844006" cy="1304574"/>
            <a:chOff x="6386350" y="3802900"/>
            <a:chExt cx="2844006" cy="1304574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D238783-963A-46BB-A043-80ADD12E70BF}"/>
                </a:ext>
              </a:extLst>
            </p:cNvPr>
            <p:cNvSpPr txBox="1"/>
            <p:nvPr/>
          </p:nvSpPr>
          <p:spPr>
            <a:xfrm>
              <a:off x="6386350" y="3802900"/>
              <a:ext cx="284400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sz="2400" b="1" dirty="0"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결론</a:t>
              </a:r>
              <a:endParaRPr kumimoji="1" lang="en-US" altLang="ko-KR" sz="2400" b="1" dirty="0">
                <a:latin typeface="한컴산뜻돋움" panose="02000000000000000000" pitchFamily="2" charset="-127"/>
                <a:ea typeface="한컴산뜻돋움" panose="02000000000000000000" pitchFamily="2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DE68065-CEB5-4A8E-A904-7770009C3EB4}"/>
                </a:ext>
              </a:extLst>
            </p:cNvPr>
            <p:cNvSpPr txBox="1"/>
            <p:nvPr/>
          </p:nvSpPr>
          <p:spPr>
            <a:xfrm>
              <a:off x="6855686" y="4461143"/>
              <a:ext cx="217593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dirty="0"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- </a:t>
              </a:r>
              <a:r>
                <a:rPr kumimoji="1" lang="ko-KR" altLang="en-US" dirty="0"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영향변수 도출</a:t>
              </a:r>
              <a:endParaRPr kumimoji="1"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</a:endParaRPr>
            </a:p>
            <a:p>
              <a:r>
                <a:rPr kumimoji="1" lang="en-US" altLang="ko-KR" dirty="0"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- </a:t>
              </a:r>
              <a:r>
                <a:rPr kumimoji="1" lang="ko-KR" altLang="en-US" dirty="0"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최종 결론</a:t>
              </a:r>
              <a:endParaRPr kumimoji="1"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40647D07-341B-4AD1-85E5-F249B1E236D4}"/>
              </a:ext>
            </a:extLst>
          </p:cNvPr>
          <p:cNvGrpSpPr/>
          <p:nvPr/>
        </p:nvGrpSpPr>
        <p:grpSpPr>
          <a:xfrm>
            <a:off x="5271008" y="1241540"/>
            <a:ext cx="3531516" cy="1817277"/>
            <a:chOff x="4678339" y="1436274"/>
            <a:chExt cx="3531516" cy="1817277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C1571E5-4AAE-40E4-B2BF-E04952A86927}"/>
                </a:ext>
              </a:extLst>
            </p:cNvPr>
            <p:cNvSpPr txBox="1"/>
            <p:nvPr/>
          </p:nvSpPr>
          <p:spPr>
            <a:xfrm>
              <a:off x="4678339" y="1436274"/>
              <a:ext cx="35315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sz="2400" b="1" dirty="0"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그래프 분석 및 가설검정</a:t>
              </a:r>
              <a:endParaRPr kumimoji="1" lang="en-US" altLang="ko-KR" sz="2400" b="1" dirty="0">
                <a:latin typeface="한컴산뜻돋움" panose="02000000000000000000" pitchFamily="2" charset="-127"/>
                <a:ea typeface="한컴산뜻돋움" panose="02000000000000000000" pitchFamily="2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EC47D2E-358D-4D5A-B2E3-4D6EC1CC1664}"/>
                </a:ext>
              </a:extLst>
            </p:cNvPr>
            <p:cNvSpPr txBox="1"/>
            <p:nvPr/>
          </p:nvSpPr>
          <p:spPr>
            <a:xfrm>
              <a:off x="5394000" y="2053222"/>
              <a:ext cx="2100193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dirty="0"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- Box</a:t>
              </a:r>
              <a:r>
                <a:rPr kumimoji="1" lang="ko-KR" altLang="en-US" dirty="0"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 </a:t>
              </a:r>
              <a:r>
                <a:rPr kumimoji="1" lang="en-US" altLang="ko-KR" dirty="0"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Plot</a:t>
              </a:r>
            </a:p>
            <a:p>
              <a:r>
                <a:rPr kumimoji="1" lang="en-US" altLang="ko-KR" dirty="0"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- Histogram</a:t>
              </a:r>
            </a:p>
            <a:p>
              <a:pPr marL="285750" indent="-285750">
                <a:buFontTx/>
                <a:buChar char="-"/>
              </a:pPr>
              <a:r>
                <a:rPr kumimoji="1" lang="en-US" altLang="ko-KR" dirty="0"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Trend Chart</a:t>
              </a:r>
            </a:p>
            <a:p>
              <a:pPr marL="285750" indent="-285750">
                <a:buFontTx/>
                <a:buChar char="-"/>
              </a:pPr>
              <a:r>
                <a:rPr kumimoji="1" lang="en-US" altLang="ko-KR" dirty="0"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Scatter Plot</a:t>
              </a:r>
            </a:p>
          </p:txBody>
        </p:sp>
      </p:grp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4B08F07E-F2CD-4BE4-9FF6-2D7245EEEE16}"/>
              </a:ext>
            </a:extLst>
          </p:cNvPr>
          <p:cNvSpPr/>
          <p:nvPr/>
        </p:nvSpPr>
        <p:spPr>
          <a:xfrm>
            <a:off x="838200" y="1813942"/>
            <a:ext cx="8382000" cy="968043"/>
          </a:xfrm>
          <a:prstGeom prst="rightArrow">
            <a:avLst/>
          </a:prstGeom>
          <a:solidFill>
            <a:srgbClr val="507BC8">
              <a:alpha val="30000"/>
            </a:srgbClr>
          </a:solidFill>
          <a:ln>
            <a:noFill/>
          </a:ln>
          <a:effectLst>
            <a:softEdge rad="3810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marL="0" algn="ctr"/>
            <a:endParaRPr lang="ko-KR" altLang="en-US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8920EE20-3AF3-42AA-8056-EEA483803EB4}"/>
              </a:ext>
            </a:extLst>
          </p:cNvPr>
          <p:cNvSpPr/>
          <p:nvPr/>
        </p:nvSpPr>
        <p:spPr>
          <a:xfrm>
            <a:off x="778272" y="4313378"/>
            <a:ext cx="8382000" cy="968043"/>
          </a:xfrm>
          <a:prstGeom prst="rightArrow">
            <a:avLst/>
          </a:prstGeom>
          <a:solidFill>
            <a:srgbClr val="507BC8">
              <a:alpha val="30000"/>
            </a:srgbClr>
          </a:solidFill>
          <a:ln>
            <a:noFill/>
          </a:ln>
          <a:effectLst>
            <a:softEdge rad="3810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marL="0" algn="ctr"/>
            <a:endParaRPr lang="ko-KR" altLang="en-US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799654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/>
          <p:cNvSpPr txBox="1">
            <a:spLocks/>
          </p:cNvSpPr>
          <p:nvPr/>
        </p:nvSpPr>
        <p:spPr bwMode="auto">
          <a:xfrm>
            <a:off x="5988710" y="215682"/>
            <a:ext cx="3723615" cy="2746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i="1" kern="0" dirty="0">
                <a:solidFill>
                  <a:srgbClr val="00206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종합 실습</a:t>
            </a:r>
            <a:endParaRPr kumimoji="1" lang="en-US" altLang="ko-KR" sz="1600" i="1" kern="0" dirty="0">
              <a:solidFill>
                <a:srgbClr val="002060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70668" y="130870"/>
            <a:ext cx="7778676" cy="40011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>
              <a:defRPr/>
            </a:pPr>
            <a:r>
              <a:rPr kumimoji="1" lang="ko-KR" altLang="en-US" sz="2000" kern="0" spc="-100" dirty="0">
                <a:solidFill>
                  <a:srgbClr val="00206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데이터 현황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0A83A4-23A9-4A3A-81BC-7292799A4743}"/>
              </a:ext>
            </a:extLst>
          </p:cNvPr>
          <p:cNvSpPr txBox="1"/>
          <p:nvPr/>
        </p:nvSpPr>
        <p:spPr>
          <a:xfrm>
            <a:off x="270668" y="745628"/>
            <a:ext cx="30011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데이터 불러오기</a:t>
            </a:r>
            <a:endParaRPr kumimoji="1" lang="en-US" altLang="ko-KR" sz="2400" b="1" dirty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0BA165C-DFC6-4A0E-BDA8-B9282372BE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804" t="28423" r="23163" b="37996"/>
          <a:stretch/>
        </p:blipFill>
        <p:spPr>
          <a:xfrm>
            <a:off x="637914" y="2230967"/>
            <a:ext cx="8630172" cy="239606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C469570-9F74-4314-B304-40339AF25E17}"/>
              </a:ext>
            </a:extLst>
          </p:cNvPr>
          <p:cNvSpPr txBox="1"/>
          <p:nvPr/>
        </p:nvSpPr>
        <p:spPr>
          <a:xfrm>
            <a:off x="637914" y="1647365"/>
            <a:ext cx="2993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“AIR_POLLUTION.csv” </a:t>
            </a: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파일</a:t>
            </a:r>
            <a:endParaRPr lang="en-US" altLang="ko-KR" dirty="0">
              <a:latin typeface="한컴산뜻돋움" panose="02000000000000000000" pitchFamily="2" charset="-127"/>
              <a:ea typeface="한컴산뜻돋움" panose="02000000000000000000" pitchFamily="2" charset="-127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655856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/>
          <p:cNvSpPr txBox="1">
            <a:spLocks/>
          </p:cNvSpPr>
          <p:nvPr/>
        </p:nvSpPr>
        <p:spPr bwMode="auto">
          <a:xfrm>
            <a:off x="5988710" y="215682"/>
            <a:ext cx="3723615" cy="2746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i="1" kern="0" dirty="0">
                <a:solidFill>
                  <a:srgbClr val="00206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종합 실습</a:t>
            </a:r>
            <a:endParaRPr kumimoji="1" lang="en-US" altLang="ko-KR" sz="1600" i="1" kern="0" dirty="0">
              <a:solidFill>
                <a:srgbClr val="002060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70668" y="130870"/>
            <a:ext cx="7778676" cy="40011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>
              <a:defRPr/>
            </a:pPr>
            <a:r>
              <a:rPr kumimoji="1" lang="ko-KR" altLang="en-US" sz="2000" kern="0" spc="-100" dirty="0">
                <a:solidFill>
                  <a:srgbClr val="00206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데이터 현황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0A83A4-23A9-4A3A-81BC-7292799A4743}"/>
              </a:ext>
            </a:extLst>
          </p:cNvPr>
          <p:cNvSpPr txBox="1"/>
          <p:nvPr/>
        </p:nvSpPr>
        <p:spPr>
          <a:xfrm>
            <a:off x="270668" y="745628"/>
            <a:ext cx="30011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데이터 구성</a:t>
            </a:r>
            <a:endParaRPr kumimoji="1" lang="en-US" altLang="ko-KR" sz="2400" b="1" dirty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64E66AB-1382-41EE-9656-CE927FAC2B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572" t="32137" r="5641" b="20827"/>
          <a:stretch/>
        </p:blipFill>
        <p:spPr>
          <a:xfrm>
            <a:off x="684329" y="2501015"/>
            <a:ext cx="8537342" cy="302038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805A922-14ED-4860-8BC9-9D7CEB9A866B}"/>
              </a:ext>
            </a:extLst>
          </p:cNvPr>
          <p:cNvSpPr txBox="1"/>
          <p:nvPr/>
        </p:nvSpPr>
        <p:spPr>
          <a:xfrm>
            <a:off x="684329" y="1886771"/>
            <a:ext cx="4875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잠깐</a:t>
            </a:r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! “AIR_POLLUTION.csv”</a:t>
            </a: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은 어떤 파일인가</a:t>
            </a:r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  <a:sym typeface="Wingdings" panose="05000000000000000000" pitchFamily="2" charset="2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0506393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/>
          <p:cNvSpPr txBox="1">
            <a:spLocks/>
          </p:cNvSpPr>
          <p:nvPr/>
        </p:nvSpPr>
        <p:spPr bwMode="auto">
          <a:xfrm>
            <a:off x="5988710" y="215682"/>
            <a:ext cx="3723615" cy="2746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i="1" kern="0" dirty="0">
                <a:solidFill>
                  <a:srgbClr val="00206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종합 실습</a:t>
            </a:r>
            <a:endParaRPr kumimoji="1" lang="en-US" altLang="ko-KR" sz="1600" i="1" kern="0" dirty="0">
              <a:solidFill>
                <a:srgbClr val="002060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70668" y="130870"/>
            <a:ext cx="7778676" cy="40011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>
              <a:defRPr/>
            </a:pPr>
            <a:r>
              <a:rPr kumimoji="1" lang="ko-KR" altLang="en-US" sz="2000" kern="0" spc="-100" dirty="0">
                <a:solidFill>
                  <a:srgbClr val="00206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데이터 현황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0A83A4-23A9-4A3A-81BC-7292799A4743}"/>
              </a:ext>
            </a:extLst>
          </p:cNvPr>
          <p:cNvSpPr txBox="1"/>
          <p:nvPr/>
        </p:nvSpPr>
        <p:spPr>
          <a:xfrm>
            <a:off x="270668" y="745628"/>
            <a:ext cx="30011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결측치 처리</a:t>
            </a:r>
            <a:endParaRPr kumimoji="1" lang="en-US" altLang="ko-KR" sz="2400" b="1" dirty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DBBB5D6-ECDE-47A7-9591-84E2B52CAF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843" t="28710" r="71627" b="29487"/>
          <a:stretch/>
        </p:blipFill>
        <p:spPr>
          <a:xfrm>
            <a:off x="510138" y="1421941"/>
            <a:ext cx="2761697" cy="332502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4A9E9B7-2B9C-4FE6-A74E-0E8FFCF33F9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870" t="26638" r="50000" b="51425"/>
          <a:stretch/>
        </p:blipFill>
        <p:spPr>
          <a:xfrm>
            <a:off x="3271835" y="2160429"/>
            <a:ext cx="6309323" cy="18480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39FBC72-5658-436B-92FB-6E14C1336E23}"/>
              </a:ext>
            </a:extLst>
          </p:cNvPr>
          <p:cNvSpPr txBox="1"/>
          <p:nvPr/>
        </p:nvSpPr>
        <p:spPr>
          <a:xfrm>
            <a:off x="1068404" y="4995514"/>
            <a:ext cx="7931218" cy="1298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해당 데이터는 </a:t>
            </a:r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'</a:t>
            </a: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날짜별</a:t>
            </a:r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' </a:t>
            </a: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측정 기록이므로 결측치가 </a:t>
            </a:r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1</a:t>
            </a: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개 뿐인 </a:t>
            </a:r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PM10, O3, NO2, SO2</a:t>
            </a: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는 바로 </a:t>
            </a:r>
            <a:r>
              <a:rPr lang="ko-KR" altLang="en-US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다음날 값</a:t>
            </a: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으로 채워 넣었다</a:t>
            </a:r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. 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반면 </a:t>
            </a:r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CO</a:t>
            </a: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의 경우 결측치가 </a:t>
            </a:r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55</a:t>
            </a: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개로 많아서 </a:t>
            </a:r>
            <a:r>
              <a:rPr lang="en-US" altLang="ko-KR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median</a:t>
            </a:r>
            <a:r>
              <a:rPr lang="ko-KR" altLang="en-US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값</a:t>
            </a: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으로 채워 넣었다</a:t>
            </a:r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.</a:t>
            </a:r>
            <a:endParaRPr lang="ko-KR" altLang="en-US" dirty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294467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/>
          <p:cNvSpPr txBox="1">
            <a:spLocks/>
          </p:cNvSpPr>
          <p:nvPr/>
        </p:nvSpPr>
        <p:spPr bwMode="auto">
          <a:xfrm>
            <a:off x="5988710" y="215682"/>
            <a:ext cx="3723615" cy="2746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i="1" kern="0" dirty="0">
                <a:solidFill>
                  <a:srgbClr val="00206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종합 실습</a:t>
            </a:r>
            <a:endParaRPr kumimoji="1" lang="en-US" altLang="ko-KR" sz="1600" i="1" kern="0" dirty="0">
              <a:solidFill>
                <a:srgbClr val="002060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70668" y="130870"/>
            <a:ext cx="7778676" cy="40011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>
              <a:defRPr/>
            </a:pPr>
            <a:r>
              <a:rPr kumimoji="1" lang="ko-KR" altLang="en-US" sz="2000" kern="0" spc="-100" dirty="0">
                <a:solidFill>
                  <a:srgbClr val="00206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데이터 현황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0A83A4-23A9-4A3A-81BC-7292799A4743}"/>
              </a:ext>
            </a:extLst>
          </p:cNvPr>
          <p:cNvSpPr txBox="1"/>
          <p:nvPr/>
        </p:nvSpPr>
        <p:spPr>
          <a:xfrm>
            <a:off x="270668" y="745628"/>
            <a:ext cx="30011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이상치 처리</a:t>
            </a:r>
            <a:endParaRPr kumimoji="1" lang="en-US" altLang="ko-KR" sz="2400" b="1" dirty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D93F7F-B76D-412E-9E40-C99192585002}"/>
              </a:ext>
            </a:extLst>
          </p:cNvPr>
          <p:cNvSpPr txBox="1"/>
          <p:nvPr/>
        </p:nvSpPr>
        <p:spPr>
          <a:xfrm>
            <a:off x="5434193" y="2971588"/>
            <a:ext cx="4162194" cy="1714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이상치 여부를 확인하기 위해 </a:t>
            </a:r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Box Plot</a:t>
            </a: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을 그렸는데</a:t>
            </a:r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, ATM_PRESS</a:t>
            </a: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가 다른 변수에 비해 매우 높은 값을 보이므로 </a:t>
            </a:r>
            <a:r>
              <a:rPr lang="en-US" altLang="ko-KR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scaling</a:t>
            </a:r>
            <a:r>
              <a:rPr lang="ko-KR" altLang="en-US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이 필요하다</a:t>
            </a: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고 판단했다</a:t>
            </a:r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.</a:t>
            </a:r>
            <a:endParaRPr lang="ko-KR" altLang="en-US" dirty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B2110B6D-16B7-4B83-97EA-3096B989BFA4}"/>
              </a:ext>
            </a:extLst>
          </p:cNvPr>
          <p:cNvGrpSpPr/>
          <p:nvPr/>
        </p:nvGrpSpPr>
        <p:grpSpPr>
          <a:xfrm>
            <a:off x="403311" y="1545185"/>
            <a:ext cx="4776987" cy="4567187"/>
            <a:chOff x="403311" y="1545185"/>
            <a:chExt cx="4776987" cy="4567187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421B9E89-5BB5-4410-A09F-AEC73537E6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3311" y="1545185"/>
              <a:ext cx="4776987" cy="4567187"/>
            </a:xfrm>
            <a:prstGeom prst="rect">
              <a:avLst/>
            </a:prstGeom>
          </p:spPr>
        </p:pic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59E692F2-9BDB-4847-ADF2-00E17CD0D2D1}"/>
                </a:ext>
              </a:extLst>
            </p:cNvPr>
            <p:cNvSpPr/>
            <p:nvPr/>
          </p:nvSpPr>
          <p:spPr>
            <a:xfrm>
              <a:off x="4089400" y="1638300"/>
              <a:ext cx="374650" cy="431800"/>
            </a:xfrm>
            <a:prstGeom prst="ellipse">
              <a:avLst/>
            </a:prstGeom>
            <a:noFill/>
            <a:ln w="38100">
              <a:solidFill>
                <a:srgbClr val="507BC8"/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marL="0" algn="ctr"/>
              <a:endPara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273717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/>
          <p:cNvSpPr txBox="1">
            <a:spLocks/>
          </p:cNvSpPr>
          <p:nvPr/>
        </p:nvSpPr>
        <p:spPr bwMode="auto">
          <a:xfrm>
            <a:off x="5988710" y="215682"/>
            <a:ext cx="3723615" cy="2746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i="1" kern="0" dirty="0">
                <a:solidFill>
                  <a:srgbClr val="00206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종합 실습</a:t>
            </a:r>
            <a:endParaRPr kumimoji="1" lang="en-US" altLang="ko-KR" sz="1600" i="1" kern="0" dirty="0">
              <a:solidFill>
                <a:srgbClr val="002060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70668" y="130870"/>
            <a:ext cx="7778676" cy="40011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>
              <a:defRPr/>
            </a:pPr>
            <a:r>
              <a:rPr kumimoji="1" lang="ko-KR" altLang="en-US" sz="2000" kern="0" spc="-100" dirty="0">
                <a:solidFill>
                  <a:srgbClr val="00206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데이터 현황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0A83A4-23A9-4A3A-81BC-7292799A4743}"/>
              </a:ext>
            </a:extLst>
          </p:cNvPr>
          <p:cNvSpPr txBox="1"/>
          <p:nvPr/>
        </p:nvSpPr>
        <p:spPr>
          <a:xfrm>
            <a:off x="270668" y="745628"/>
            <a:ext cx="44457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변수 </a:t>
            </a:r>
            <a:r>
              <a:rPr kumimoji="1" lang="en-US" altLang="ko-KR" sz="2400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scaling </a:t>
            </a:r>
            <a:r>
              <a:rPr kumimoji="1" lang="ko-KR" altLang="en-US" sz="2400" b="1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그리고 이상치 처리</a:t>
            </a:r>
            <a:endParaRPr kumimoji="1" lang="en-US" altLang="ko-KR" sz="2400" b="1" dirty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D9FCD26-251A-4EB9-9F56-8E88584B50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939" t="31128" r="50000" b="48316"/>
          <a:stretch/>
        </p:blipFill>
        <p:spPr>
          <a:xfrm>
            <a:off x="295495" y="1421941"/>
            <a:ext cx="5204660" cy="146563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863C9E4-FBA5-470E-9BED-891731D93C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271" y="3013527"/>
            <a:ext cx="3637107" cy="348915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371A3E6-F8FC-46CE-BC0E-1E63EC9E7C35}"/>
              </a:ext>
            </a:extLst>
          </p:cNvPr>
          <p:cNvSpPr txBox="1"/>
          <p:nvPr/>
        </p:nvSpPr>
        <p:spPr>
          <a:xfrm>
            <a:off x="5781026" y="2197037"/>
            <a:ext cx="3637107" cy="3362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대부분의 변수에서 이상치가 나타났으나 각 이상치가 의미가 없다고는 보장할 수 없으며</a:t>
            </a:r>
            <a:r>
              <a:rPr lang="en-US" altLang="ko-KR" dirty="0"/>
              <a:t>, </a:t>
            </a:r>
            <a:r>
              <a:rPr lang="ko-KR" altLang="en-US" dirty="0"/>
              <a:t>대기상태 혹은 기상상태와 같은 자연현상은 수많은 변수가 존재하고 이에 따른 이상치가 나타나는 경우가 꽤 많으므로 </a:t>
            </a:r>
            <a:r>
              <a:rPr lang="ko-KR" altLang="en-US" b="1" dirty="0"/>
              <a:t>그냥 삭제하지 않고 그대로 진행</a:t>
            </a:r>
            <a:r>
              <a:rPr lang="ko-KR" altLang="en-US" dirty="0"/>
              <a:t>하기로 결정했다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4331759"/>
      </p:ext>
    </p:extLst>
  </p:cSld>
  <p:clrMapOvr>
    <a:masterClrMapping/>
  </p:clrMapOvr>
</p:sld>
</file>

<file path=ppt/theme/theme1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C00000"/>
        </a:solidFill>
      </a:spPr>
      <a:bodyPr wrap="none" rtlCol="0" anchor="ctr">
        <a:noAutofit/>
      </a:bodyPr>
      <a:lstStyle>
        <a:defPPr marL="0" algn="ctr">
          <a:defRPr sz="1600" dirty="0">
            <a:latin typeface="나눔고딕" panose="020D0604000000000000" pitchFamily="50" charset="-127"/>
            <a:ea typeface="나눔고딕" panose="020D0604000000000000" pitchFamily="50" charset="-127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12759</TotalTime>
  <Words>1346</Words>
  <Application>Microsoft Office PowerPoint</Application>
  <PresentationFormat>A4 용지(210x297mm)</PresentationFormat>
  <Paragraphs>205</Paragraphs>
  <Slides>28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5" baseType="lpstr">
      <vt:lpstr>Helvetica Neue</vt:lpstr>
      <vt:lpstr>나눔고딕</vt:lpstr>
      <vt:lpstr>맑은 고딕</vt:lpstr>
      <vt:lpstr>한컴산뜻돋움</vt:lpstr>
      <vt:lpstr>Arial</vt:lpstr>
      <vt:lpstr>Wingdings</vt:lpstr>
      <vt:lpstr>디자인 사용자 지정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성윤 김</dc:creator>
  <cp:lastModifiedBy>서 정빈</cp:lastModifiedBy>
  <cp:revision>958</cp:revision>
  <dcterms:created xsi:type="dcterms:W3CDTF">2018-11-28T05:51:33Z</dcterms:created>
  <dcterms:modified xsi:type="dcterms:W3CDTF">2021-08-30T17:00:20Z</dcterms:modified>
</cp:coreProperties>
</file>